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30"/>
  </p:notesMasterIdLst>
  <p:handoutMasterIdLst>
    <p:handoutMasterId r:id="rId31"/>
  </p:handoutMasterIdLst>
  <p:sldIdLst>
    <p:sldId id="256" r:id="rId6"/>
    <p:sldId id="260" r:id="rId7"/>
    <p:sldId id="276" r:id="rId8"/>
    <p:sldId id="264" r:id="rId9"/>
    <p:sldId id="265" r:id="rId10"/>
    <p:sldId id="266" r:id="rId11"/>
    <p:sldId id="267" r:id="rId12"/>
    <p:sldId id="277" r:id="rId13"/>
    <p:sldId id="261" r:id="rId14"/>
    <p:sldId id="268" r:id="rId15"/>
    <p:sldId id="269" r:id="rId16"/>
    <p:sldId id="270" r:id="rId17"/>
    <p:sldId id="262" r:id="rId18"/>
    <p:sldId id="275" r:id="rId19"/>
    <p:sldId id="259" r:id="rId20"/>
    <p:sldId id="273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57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800000"/>
    <a:srgbClr val="156635"/>
    <a:srgbClr val="762123"/>
    <a:srgbClr val="EC821C"/>
    <a:srgbClr val="CBF5DC"/>
    <a:srgbClr val="93E9B6"/>
    <a:srgbClr val="F6C798"/>
    <a:srgbClr val="E49C9E"/>
    <a:srgbClr val="15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86" d="100"/>
          <a:sy n="86" d="100"/>
        </p:scale>
        <p:origin x="19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an%20Baptiste\Desktop\Graphs%20AR%202018%20%20Bougoun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A. Northern region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45988077401255"/>
          <c:y val="3.2824074074074089E-2"/>
          <c:w val="0.81446906181261769"/>
          <c:h val="0.72551727909011365"/>
        </c:manualLayout>
      </c:layout>
      <c:lineChart>
        <c:grouping val="standard"/>
        <c:varyColors val="0"/>
        <c:ser>
          <c:idx val="0"/>
          <c:order val="0"/>
          <c:tx>
            <c:strRef>
              <c:f>Sheet2!$A$3</c:f>
              <c:strCache>
                <c:ptCount val="1"/>
                <c:pt idx="0">
                  <c:v>30 15</c:v>
                </c:pt>
              </c:strCache>
            </c:strRef>
          </c:tx>
          <c:spPr>
            <a:ln w="28575" cap="rnd">
              <a:solidFill>
                <a:srgbClr val="0033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rgbClr val="0033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Sheet2!$H$3:$L$3</c:f>
                <c:numCache>
                  <c:formatCode>General</c:formatCode>
                  <c:ptCount val="5"/>
                  <c:pt idx="0">
                    <c:v>1.7989999999999999</c:v>
                  </c:pt>
                  <c:pt idx="1">
                    <c:v>1.4965999999999999</c:v>
                  </c:pt>
                  <c:pt idx="2">
                    <c:v>2.9215</c:v>
                  </c:pt>
                  <c:pt idx="3">
                    <c:v>1.772</c:v>
                  </c:pt>
                  <c:pt idx="4">
                    <c:v>0.61119999999999997</c:v>
                  </c:pt>
                </c:numCache>
              </c:numRef>
            </c:plus>
            <c:minus>
              <c:numRef>
                <c:f>Sheet2!$H$3:$L$3</c:f>
                <c:numCache>
                  <c:formatCode>General</c:formatCode>
                  <c:ptCount val="5"/>
                  <c:pt idx="0">
                    <c:v>1.7989999999999999</c:v>
                  </c:pt>
                  <c:pt idx="1">
                    <c:v>1.4965999999999999</c:v>
                  </c:pt>
                  <c:pt idx="2">
                    <c:v>2.9215</c:v>
                  </c:pt>
                  <c:pt idx="3">
                    <c:v>1.772</c:v>
                  </c:pt>
                  <c:pt idx="4">
                    <c:v>0.61119999999999997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Sheet2!$B$2:$F$2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Sheet2!$B$3:$F$3</c:f>
              <c:numCache>
                <c:formatCode>General</c:formatCode>
                <c:ptCount val="5"/>
                <c:pt idx="0">
                  <c:v>33.957999999999998</c:v>
                </c:pt>
                <c:pt idx="1">
                  <c:v>44.792000000000002</c:v>
                </c:pt>
                <c:pt idx="2">
                  <c:v>79.792000000000002</c:v>
                </c:pt>
                <c:pt idx="3">
                  <c:v>91.667000000000002</c:v>
                </c:pt>
                <c:pt idx="4">
                  <c:v>97.646000000000001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A5-4EEA-8004-9EEC24333C02}"/>
            </c:ext>
          </c:extLst>
        </c:ser>
        <c:ser>
          <c:idx val="1"/>
          <c:order val="1"/>
          <c:tx>
            <c:strRef>
              <c:f>Sheet2!$A$4</c:f>
              <c:strCache>
                <c:ptCount val="1"/>
                <c:pt idx="0">
                  <c:v>45 x 15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Sheet2!$H$4:$L$4</c:f>
                <c:numCache>
                  <c:formatCode>General</c:formatCode>
                  <c:ptCount val="5"/>
                  <c:pt idx="0">
                    <c:v>1.7287999999999999</c:v>
                  </c:pt>
                  <c:pt idx="1">
                    <c:v>1.9256</c:v>
                  </c:pt>
                  <c:pt idx="2">
                    <c:v>2.6720999999999999</c:v>
                  </c:pt>
                  <c:pt idx="3">
                    <c:v>2.1219000000000001</c:v>
                  </c:pt>
                  <c:pt idx="4">
                    <c:v>1.2103999999999999</c:v>
                  </c:pt>
                </c:numCache>
              </c:numRef>
            </c:plus>
            <c:minus>
              <c:numRef>
                <c:f>Sheet2!$H$4:$L$4</c:f>
                <c:numCache>
                  <c:formatCode>General</c:formatCode>
                  <c:ptCount val="5"/>
                  <c:pt idx="0">
                    <c:v>1.7287999999999999</c:v>
                  </c:pt>
                  <c:pt idx="1">
                    <c:v>1.9256</c:v>
                  </c:pt>
                  <c:pt idx="2">
                    <c:v>2.6720999999999999</c:v>
                  </c:pt>
                  <c:pt idx="3">
                    <c:v>2.1219000000000001</c:v>
                  </c:pt>
                  <c:pt idx="4">
                    <c:v>1.2103999999999999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Sheet2!$B$2:$F$2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Sheet2!$B$4:$F$4</c:f>
              <c:numCache>
                <c:formatCode>General</c:formatCode>
                <c:ptCount val="5"/>
                <c:pt idx="0">
                  <c:v>25.521000000000001</c:v>
                </c:pt>
                <c:pt idx="1">
                  <c:v>39.646000000000001</c:v>
                </c:pt>
                <c:pt idx="2">
                  <c:v>75.313000000000002</c:v>
                </c:pt>
                <c:pt idx="3">
                  <c:v>84.582999999999998</c:v>
                </c:pt>
                <c:pt idx="4">
                  <c:v>90.353999999999999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A5-4EEA-8004-9EEC24333C02}"/>
            </c:ext>
          </c:extLst>
        </c:ser>
        <c:ser>
          <c:idx val="2"/>
          <c:order val="2"/>
          <c:tx>
            <c:strRef>
              <c:f>Sheet2!$A$5</c:f>
              <c:strCache>
                <c:ptCount val="1"/>
                <c:pt idx="0">
                  <c:v>60 x 15</c:v>
                </c:pt>
              </c:strCache>
            </c:strRef>
          </c:tx>
          <c:spPr>
            <a:ln w="28575" cap="rnd">
              <a:solidFill>
                <a:srgbClr val="8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00000"/>
              </a:solidFill>
              <a:ln w="9525">
                <a:solidFill>
                  <a:srgbClr val="8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Sheet2!$H$5:$L$5</c:f>
                <c:numCache>
                  <c:formatCode>General</c:formatCode>
                  <c:ptCount val="5"/>
                  <c:pt idx="0">
                    <c:v>1.6379999999999999</c:v>
                  </c:pt>
                  <c:pt idx="1">
                    <c:v>1.2401</c:v>
                  </c:pt>
                  <c:pt idx="2">
                    <c:v>3.0950000000000002</c:v>
                  </c:pt>
                  <c:pt idx="3">
                    <c:v>2.1206</c:v>
                  </c:pt>
                  <c:pt idx="4">
                    <c:v>1.7856000000000001</c:v>
                  </c:pt>
                </c:numCache>
              </c:numRef>
            </c:plus>
            <c:minus>
              <c:numRef>
                <c:f>Sheet2!$H$5:$L$5</c:f>
                <c:numCache>
                  <c:formatCode>General</c:formatCode>
                  <c:ptCount val="5"/>
                  <c:pt idx="0">
                    <c:v>1.6379999999999999</c:v>
                  </c:pt>
                  <c:pt idx="1">
                    <c:v>1.2401</c:v>
                  </c:pt>
                  <c:pt idx="2">
                    <c:v>3.0950000000000002</c:v>
                  </c:pt>
                  <c:pt idx="3">
                    <c:v>2.1206</c:v>
                  </c:pt>
                  <c:pt idx="4">
                    <c:v>1.7856000000000001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Sheet2!$B$2:$F$2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Sheet2!$B$5:$F$5</c:f>
              <c:numCache>
                <c:formatCode>General</c:formatCode>
                <c:ptCount val="5"/>
                <c:pt idx="0">
                  <c:v>22.603999999999999</c:v>
                </c:pt>
                <c:pt idx="1">
                  <c:v>34.792000000000002</c:v>
                </c:pt>
                <c:pt idx="2">
                  <c:v>67.5</c:v>
                </c:pt>
                <c:pt idx="3">
                  <c:v>80.582999999999998</c:v>
                </c:pt>
                <c:pt idx="4">
                  <c:v>86.728999999999999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5A5-4EEA-8004-9EEC24333C02}"/>
            </c:ext>
          </c:extLst>
        </c:ser>
        <c:ser>
          <c:idx val="3"/>
          <c:order val="3"/>
          <c:tx>
            <c:strRef>
              <c:f>Sheet2!$A$6</c:f>
              <c:strCache>
                <c:ptCount val="1"/>
                <c:pt idx="0">
                  <c:v>75 x 15</c:v>
                </c:pt>
              </c:strCache>
            </c:strRef>
          </c:tx>
          <c:spPr>
            <a:ln w="28575" cap="rnd">
              <a:solidFill>
                <a:srgbClr val="00006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66"/>
              </a:solidFill>
              <a:ln w="9525">
                <a:solidFill>
                  <a:srgbClr val="00006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Sheet2!$H$6:$L$6</c:f>
                <c:numCache>
                  <c:formatCode>General</c:formatCode>
                  <c:ptCount val="5"/>
                  <c:pt idx="0">
                    <c:v>1.1160000000000001</c:v>
                  </c:pt>
                  <c:pt idx="1">
                    <c:v>1.7079</c:v>
                  </c:pt>
                  <c:pt idx="2">
                    <c:v>2.6953</c:v>
                  </c:pt>
                  <c:pt idx="3">
                    <c:v>2.1395</c:v>
                  </c:pt>
                  <c:pt idx="4">
                    <c:v>1.6867000000000001</c:v>
                  </c:pt>
                </c:numCache>
              </c:numRef>
            </c:plus>
            <c:minus>
              <c:numRef>
                <c:f>Sheet2!$H$6:$L$6</c:f>
                <c:numCache>
                  <c:formatCode>General</c:formatCode>
                  <c:ptCount val="5"/>
                  <c:pt idx="0">
                    <c:v>1.1160000000000001</c:v>
                  </c:pt>
                  <c:pt idx="1">
                    <c:v>1.7079</c:v>
                  </c:pt>
                  <c:pt idx="2">
                    <c:v>2.6953</c:v>
                  </c:pt>
                  <c:pt idx="3">
                    <c:v>2.1395</c:v>
                  </c:pt>
                  <c:pt idx="4">
                    <c:v>1.6867000000000001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Sheet2!$B$2:$F$2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Sheet2!$B$6:$F$6</c:f>
              <c:numCache>
                <c:formatCode>General</c:formatCode>
                <c:ptCount val="5"/>
                <c:pt idx="0">
                  <c:v>18.75</c:v>
                </c:pt>
                <c:pt idx="1">
                  <c:v>31.562999999999999</c:v>
                </c:pt>
                <c:pt idx="2">
                  <c:v>60.938000000000002</c:v>
                </c:pt>
                <c:pt idx="3">
                  <c:v>73.063000000000002</c:v>
                </c:pt>
                <c:pt idx="4">
                  <c:v>85.042000000000002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5A5-4EEA-8004-9EEC24333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835664"/>
        <c:axId val="496931424"/>
      </c:lineChart>
      <c:catAx>
        <c:axId val="490835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 after planting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931424"/>
        <c:crosses val="autoZero"/>
        <c:auto val="1"/>
        <c:lblAlgn val="ctr"/>
        <c:lblOffset val="100"/>
        <c:noMultiLvlLbl val="0"/>
      </c:catAx>
      <c:valAx>
        <c:axId val="496931424"/>
        <c:scaling>
          <c:orientation val="minMax"/>
          <c:min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Canopy cover (%)</a:t>
                </a:r>
              </a:p>
            </c:rich>
          </c:tx>
          <c:layout>
            <c:manualLayout>
              <c:xMode val="edge"/>
              <c:yMode val="edge"/>
              <c:x val="1.0242808717736194E-2"/>
              <c:y val="0.244263269174686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8356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896065117366397"/>
          <c:y val="0.3080934674832313"/>
          <c:w val="0.20674785085062747"/>
          <c:h val="0.46916010498687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B. Upper East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914369218964486"/>
          <c:y val="2.5428331875182269E-2"/>
          <c:w val="0.81030089458040555"/>
          <c:h val="0.71784607855358706"/>
        </c:manualLayout>
      </c:layout>
      <c:lineChart>
        <c:grouping val="standard"/>
        <c:varyColors val="0"/>
        <c:ser>
          <c:idx val="0"/>
          <c:order val="0"/>
          <c:tx>
            <c:strRef>
              <c:f>STAT!$H$3</c:f>
              <c:strCache>
                <c:ptCount val="1"/>
                <c:pt idx="0">
                  <c:v>30 x 15</c:v>
                </c:pt>
              </c:strCache>
            </c:strRef>
          </c:tx>
          <c:spPr>
            <a:ln w="28575" cap="rnd">
              <a:solidFill>
                <a:srgbClr val="0033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300"/>
              </a:solidFill>
              <a:ln w="9525">
                <a:solidFill>
                  <a:srgbClr val="0033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STAT!$O$3:$S$3</c:f>
                <c:numCache>
                  <c:formatCode>General</c:formatCode>
                  <c:ptCount val="5"/>
                  <c:pt idx="0">
                    <c:v>4.1086999999999998</c:v>
                  </c:pt>
                  <c:pt idx="1">
                    <c:v>4.6083999999999996</c:v>
                  </c:pt>
                  <c:pt idx="2">
                    <c:v>2.8712</c:v>
                  </c:pt>
                  <c:pt idx="3">
                    <c:v>2.2269999999999999</c:v>
                  </c:pt>
                  <c:pt idx="4">
                    <c:v>1.4849000000000001</c:v>
                  </c:pt>
                </c:numCache>
              </c:numRef>
            </c:plus>
            <c:minus>
              <c:numRef>
                <c:f>STAT!$O$3:$S$3</c:f>
                <c:numCache>
                  <c:formatCode>General</c:formatCode>
                  <c:ptCount val="5"/>
                  <c:pt idx="0">
                    <c:v>4.1086999999999998</c:v>
                  </c:pt>
                  <c:pt idx="1">
                    <c:v>4.6083999999999996</c:v>
                  </c:pt>
                  <c:pt idx="2">
                    <c:v>2.8712</c:v>
                  </c:pt>
                  <c:pt idx="3">
                    <c:v>2.2269999999999999</c:v>
                  </c:pt>
                  <c:pt idx="4">
                    <c:v>1.4849000000000001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STAT!$I$2:$M$2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STAT!$I$3:$M$3</c:f>
              <c:numCache>
                <c:formatCode>General</c:formatCode>
                <c:ptCount val="5"/>
                <c:pt idx="0">
                  <c:v>41.771000000000001</c:v>
                </c:pt>
                <c:pt idx="1">
                  <c:v>57.094000000000001</c:v>
                </c:pt>
                <c:pt idx="2">
                  <c:v>77.25</c:v>
                </c:pt>
                <c:pt idx="3">
                  <c:v>83.21</c:v>
                </c:pt>
                <c:pt idx="4">
                  <c:v>93.343999999999994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CC-48B1-A2B7-0988E1FFBE09}"/>
            </c:ext>
          </c:extLst>
        </c:ser>
        <c:ser>
          <c:idx val="1"/>
          <c:order val="1"/>
          <c:tx>
            <c:strRef>
              <c:f>STAT!$H$4</c:f>
              <c:strCache>
                <c:ptCount val="1"/>
                <c:pt idx="0">
                  <c:v>45 x 15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STAT!$O$4:$S$4</c:f>
                <c:numCache>
                  <c:formatCode>General</c:formatCode>
                  <c:ptCount val="5"/>
                  <c:pt idx="0">
                    <c:v>3.875</c:v>
                  </c:pt>
                  <c:pt idx="1">
                    <c:v>4.7548000000000004</c:v>
                  </c:pt>
                  <c:pt idx="2">
                    <c:v>3.2262</c:v>
                  </c:pt>
                  <c:pt idx="3">
                    <c:v>2.8168000000000002</c:v>
                  </c:pt>
                  <c:pt idx="4">
                    <c:v>1.4858</c:v>
                  </c:pt>
                </c:numCache>
              </c:numRef>
            </c:plus>
            <c:minus>
              <c:numRef>
                <c:f>STAT!$O$4:$S$4</c:f>
                <c:numCache>
                  <c:formatCode>General</c:formatCode>
                  <c:ptCount val="5"/>
                  <c:pt idx="0">
                    <c:v>3.875</c:v>
                  </c:pt>
                  <c:pt idx="1">
                    <c:v>4.7548000000000004</c:v>
                  </c:pt>
                  <c:pt idx="2">
                    <c:v>3.2262</c:v>
                  </c:pt>
                  <c:pt idx="3">
                    <c:v>2.8168000000000002</c:v>
                  </c:pt>
                  <c:pt idx="4">
                    <c:v>1.4858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STAT!$I$2:$M$2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STAT!$I$4:$M$4</c:f>
              <c:numCache>
                <c:formatCode>General</c:formatCode>
                <c:ptCount val="5"/>
                <c:pt idx="0">
                  <c:v>38.457999999999998</c:v>
                </c:pt>
                <c:pt idx="1">
                  <c:v>52.49</c:v>
                </c:pt>
                <c:pt idx="2">
                  <c:v>71.25</c:v>
                </c:pt>
                <c:pt idx="3">
                  <c:v>76.667000000000002</c:v>
                </c:pt>
                <c:pt idx="4">
                  <c:v>89.76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CC-48B1-A2B7-0988E1FFBE09}"/>
            </c:ext>
          </c:extLst>
        </c:ser>
        <c:ser>
          <c:idx val="2"/>
          <c:order val="2"/>
          <c:tx>
            <c:strRef>
              <c:f>STAT!$H$5</c:f>
              <c:strCache>
                <c:ptCount val="1"/>
                <c:pt idx="0">
                  <c:v>60 x15</c:v>
                </c:pt>
              </c:strCache>
            </c:strRef>
          </c:tx>
          <c:spPr>
            <a:ln w="28575" cap="rnd">
              <a:solidFill>
                <a:srgbClr val="8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00000"/>
              </a:solidFill>
              <a:ln w="9525">
                <a:solidFill>
                  <a:srgbClr val="8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STAT!$O$5:$S$5</c:f>
                <c:numCache>
                  <c:formatCode>General</c:formatCode>
                  <c:ptCount val="5"/>
                  <c:pt idx="0">
                    <c:v>3.8780999999999999</c:v>
                  </c:pt>
                  <c:pt idx="1">
                    <c:v>4.7796000000000003</c:v>
                  </c:pt>
                  <c:pt idx="2">
                    <c:v>3.1680000000000001</c:v>
                  </c:pt>
                  <c:pt idx="3">
                    <c:v>3.052</c:v>
                  </c:pt>
                  <c:pt idx="4">
                    <c:v>2.3136000000000001</c:v>
                  </c:pt>
                </c:numCache>
              </c:numRef>
            </c:plus>
            <c:minus>
              <c:numRef>
                <c:f>STAT!$O$5:$S$5</c:f>
                <c:numCache>
                  <c:formatCode>General</c:formatCode>
                  <c:ptCount val="5"/>
                  <c:pt idx="0">
                    <c:v>3.8780999999999999</c:v>
                  </c:pt>
                  <c:pt idx="1">
                    <c:v>4.7796000000000003</c:v>
                  </c:pt>
                  <c:pt idx="2">
                    <c:v>3.1680000000000001</c:v>
                  </c:pt>
                  <c:pt idx="3">
                    <c:v>3.052</c:v>
                  </c:pt>
                  <c:pt idx="4">
                    <c:v>2.3136000000000001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STAT!$I$2:$M$2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STAT!$I$5:$M$5</c:f>
              <c:numCache>
                <c:formatCode>General</c:formatCode>
                <c:ptCount val="5"/>
                <c:pt idx="0">
                  <c:v>38.277000000000001</c:v>
                </c:pt>
                <c:pt idx="1">
                  <c:v>51.707999999999998</c:v>
                </c:pt>
                <c:pt idx="2">
                  <c:v>66.292000000000002</c:v>
                </c:pt>
                <c:pt idx="3">
                  <c:v>73.353999999999999</c:v>
                </c:pt>
                <c:pt idx="4">
                  <c:v>88.707999999999998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ECC-48B1-A2B7-0988E1FFBE09}"/>
            </c:ext>
          </c:extLst>
        </c:ser>
        <c:ser>
          <c:idx val="3"/>
          <c:order val="3"/>
          <c:tx>
            <c:strRef>
              <c:f>STAT!$H$6</c:f>
              <c:strCache>
                <c:ptCount val="1"/>
                <c:pt idx="0">
                  <c:v>75 x 15</c:v>
                </c:pt>
              </c:strCache>
            </c:strRef>
          </c:tx>
          <c:spPr>
            <a:ln w="28575" cap="rnd">
              <a:solidFill>
                <a:srgbClr val="00006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66"/>
              </a:solidFill>
              <a:ln w="9525">
                <a:solidFill>
                  <a:srgbClr val="00006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STAT!$O$6:$S$6</c:f>
                <c:numCache>
                  <c:formatCode>General</c:formatCode>
                  <c:ptCount val="5"/>
                  <c:pt idx="0">
                    <c:v>3.9251</c:v>
                  </c:pt>
                  <c:pt idx="1">
                    <c:v>3.8262</c:v>
                  </c:pt>
                  <c:pt idx="2">
                    <c:v>3.6124000000000001</c:v>
                  </c:pt>
                  <c:pt idx="3">
                    <c:v>2.1017000000000001</c:v>
                  </c:pt>
                  <c:pt idx="4">
                    <c:v>1.7586999999999999</c:v>
                  </c:pt>
                </c:numCache>
              </c:numRef>
            </c:plus>
            <c:minus>
              <c:numRef>
                <c:f>STAT!$O$6:$S$6</c:f>
                <c:numCache>
                  <c:formatCode>General</c:formatCode>
                  <c:ptCount val="5"/>
                  <c:pt idx="0">
                    <c:v>3.9251</c:v>
                  </c:pt>
                  <c:pt idx="1">
                    <c:v>3.8262</c:v>
                  </c:pt>
                  <c:pt idx="2">
                    <c:v>3.6124000000000001</c:v>
                  </c:pt>
                  <c:pt idx="3">
                    <c:v>2.1017000000000001</c:v>
                  </c:pt>
                  <c:pt idx="4">
                    <c:v>1.7586999999999999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STAT!$I$2:$M$2</c:f>
              <c:strCache>
                <c:ptCount val="5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Harvest</c:v>
                </c:pt>
              </c:strCache>
            </c:strRef>
          </c:cat>
          <c:val>
            <c:numRef>
              <c:f>STAT!$I$6:$M$6</c:f>
              <c:numCache>
                <c:formatCode>General</c:formatCode>
                <c:ptCount val="5"/>
                <c:pt idx="0">
                  <c:v>31.922999999999998</c:v>
                </c:pt>
                <c:pt idx="1">
                  <c:v>42.448</c:v>
                </c:pt>
                <c:pt idx="2">
                  <c:v>60.594000000000001</c:v>
                </c:pt>
                <c:pt idx="3">
                  <c:v>71.457999999999998</c:v>
                </c:pt>
                <c:pt idx="4">
                  <c:v>84.031000000000006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ECC-48B1-A2B7-0988E1FFBE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7203320"/>
        <c:axId val="497209880"/>
      </c:lineChart>
      <c:catAx>
        <c:axId val="497203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 after planting</a:t>
                </a:r>
              </a:p>
            </c:rich>
          </c:tx>
          <c:layout>
            <c:manualLayout>
              <c:xMode val="edge"/>
              <c:yMode val="edge"/>
              <c:x val="0.44093762440789058"/>
              <c:y val="0.907469931643160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7209880"/>
        <c:crosses val="autoZero"/>
        <c:auto val="1"/>
        <c:lblAlgn val="ctr"/>
        <c:lblOffset val="100"/>
        <c:noMultiLvlLbl val="0"/>
      </c:catAx>
      <c:valAx>
        <c:axId val="497209880"/>
        <c:scaling>
          <c:orientation val="minMax"/>
          <c:min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Canopy cover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720332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652680393837478"/>
          <c:y val="0.28008836302016754"/>
          <c:w val="0.23084087576561085"/>
          <c:h val="0.442271812987155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445603674540683"/>
          <c:y val="5.0925925925925923E-2"/>
          <c:w val="0.83262664041994738"/>
          <c:h val="0.79905876348789739"/>
        </c:manualLayout>
      </c:layout>
      <c:lineChart>
        <c:grouping val="standard"/>
        <c:varyColors val="0"/>
        <c:ser>
          <c:idx val="0"/>
          <c:order val="0"/>
          <c:tx>
            <c:strRef>
              <c:f>Sheet2!$AE$3</c:f>
              <c:strCache>
                <c:ptCount val="1"/>
                <c:pt idx="0">
                  <c:v>Vegetative</c:v>
                </c:pt>
              </c:strCache>
            </c:strRef>
          </c:tx>
          <c:spPr>
            <a:ln w="50800" cap="rnd">
              <a:solidFill>
                <a:srgbClr val="15663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56635"/>
              </a:solidFill>
              <a:ln w="50800">
                <a:solidFill>
                  <a:srgbClr val="15663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Sheet2!$AI$4:$AI$7</c:f>
                <c:numCache>
                  <c:formatCode>General</c:formatCode>
                  <c:ptCount val="4"/>
                  <c:pt idx="0">
                    <c:v>6.8900000000000003E-3</c:v>
                  </c:pt>
                  <c:pt idx="1">
                    <c:v>6.9040000000000004E-3</c:v>
                  </c:pt>
                  <c:pt idx="2">
                    <c:v>7.8289999999999992E-3</c:v>
                  </c:pt>
                  <c:pt idx="3">
                    <c:v>7.7970000000000001E-3</c:v>
                  </c:pt>
                </c:numCache>
              </c:numRef>
            </c:plus>
            <c:minus>
              <c:numRef>
                <c:f>Sheet2!$AI$4:$AI$7</c:f>
                <c:numCache>
                  <c:formatCode>General</c:formatCode>
                  <c:ptCount val="4"/>
                  <c:pt idx="0">
                    <c:v>6.8900000000000003E-3</c:v>
                  </c:pt>
                  <c:pt idx="1">
                    <c:v>6.9040000000000004E-3</c:v>
                  </c:pt>
                  <c:pt idx="2">
                    <c:v>7.8289999999999992E-3</c:v>
                  </c:pt>
                  <c:pt idx="3">
                    <c:v>7.7970000000000001E-3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Sheet2!$AD$4:$AD$7</c:f>
              <c:strCache>
                <c:ptCount val="4"/>
                <c:pt idx="0">
                  <c:v>Control</c:v>
                </c:pt>
                <c:pt idx="1">
                  <c:v>MCSD</c:v>
                </c:pt>
                <c:pt idx="2">
                  <c:v>MC1W</c:v>
                </c:pt>
                <c:pt idx="3">
                  <c:v>MC2W</c:v>
                </c:pt>
              </c:strCache>
            </c:strRef>
          </c:cat>
          <c:val>
            <c:numRef>
              <c:f>Sheet2!$AE$4:$AE$7</c:f>
              <c:numCache>
                <c:formatCode>General</c:formatCode>
                <c:ptCount val="4"/>
                <c:pt idx="0">
                  <c:v>8.3299999999999999E-2</c:v>
                </c:pt>
                <c:pt idx="1">
                  <c:v>8.5800000000000001E-2</c:v>
                </c:pt>
                <c:pt idx="2">
                  <c:v>8.4199999999999997E-2</c:v>
                </c:pt>
                <c:pt idx="3">
                  <c:v>8.7499999999999994E-2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D4-4D0B-BB84-5154C3F1730B}"/>
            </c:ext>
          </c:extLst>
        </c:ser>
        <c:ser>
          <c:idx val="1"/>
          <c:order val="1"/>
          <c:tx>
            <c:strRef>
              <c:f>Sheet2!$AF$3</c:f>
              <c:strCache>
                <c:ptCount val="1"/>
                <c:pt idx="0">
                  <c:v>Tasseling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Sheet2!$AJ$4:$AJ$7</c:f>
                <c:numCache>
                  <c:formatCode>General</c:formatCode>
                  <c:ptCount val="4"/>
                  <c:pt idx="0">
                    <c:v>2.7060000000000001E-3</c:v>
                  </c:pt>
                  <c:pt idx="1">
                    <c:v>8.7329999999999994E-3</c:v>
                  </c:pt>
                  <c:pt idx="2">
                    <c:v>1.14E-2</c:v>
                  </c:pt>
                  <c:pt idx="3">
                    <c:v>7.1199999999999996E-3</c:v>
                  </c:pt>
                </c:numCache>
              </c:numRef>
            </c:plus>
            <c:minus>
              <c:numRef>
                <c:f>Sheet2!$AJ$4:$AJ$7</c:f>
                <c:numCache>
                  <c:formatCode>General</c:formatCode>
                  <c:ptCount val="4"/>
                  <c:pt idx="0">
                    <c:v>2.7060000000000001E-3</c:v>
                  </c:pt>
                  <c:pt idx="1">
                    <c:v>8.7329999999999994E-3</c:v>
                  </c:pt>
                  <c:pt idx="2">
                    <c:v>1.14E-2</c:v>
                  </c:pt>
                  <c:pt idx="3">
                    <c:v>7.1199999999999996E-3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Sheet2!$AD$4:$AD$7</c:f>
              <c:strCache>
                <c:ptCount val="4"/>
                <c:pt idx="0">
                  <c:v>Control</c:v>
                </c:pt>
                <c:pt idx="1">
                  <c:v>MCSD</c:v>
                </c:pt>
                <c:pt idx="2">
                  <c:v>MC1W</c:v>
                </c:pt>
                <c:pt idx="3">
                  <c:v>MC2W</c:v>
                </c:pt>
              </c:strCache>
            </c:strRef>
          </c:cat>
          <c:val>
            <c:numRef>
              <c:f>Sheet2!$AF$4:$AF$7</c:f>
              <c:numCache>
                <c:formatCode>General</c:formatCode>
                <c:ptCount val="4"/>
                <c:pt idx="0">
                  <c:v>5.8299999999999998E-2</c:v>
                </c:pt>
                <c:pt idx="1">
                  <c:v>9.6699999999999994E-2</c:v>
                </c:pt>
                <c:pt idx="2">
                  <c:v>8.1699999999999995E-2</c:v>
                </c:pt>
                <c:pt idx="3">
                  <c:v>9.5799999999999996E-2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D4-4D0B-BB84-5154C3F1730B}"/>
            </c:ext>
          </c:extLst>
        </c:ser>
        <c:ser>
          <c:idx val="2"/>
          <c:order val="2"/>
          <c:tx>
            <c:strRef>
              <c:f>Sheet2!$AG$3</c:f>
              <c:strCache>
                <c:ptCount val="1"/>
                <c:pt idx="0">
                  <c:v>Harvest</c:v>
                </c:pt>
              </c:strCache>
            </c:strRef>
          </c:tx>
          <c:spPr>
            <a:ln w="50800" cap="rnd">
              <a:solidFill>
                <a:srgbClr val="8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00000"/>
              </a:solidFill>
              <a:ln w="50800">
                <a:solidFill>
                  <a:srgbClr val="8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Sheet2!$AK$4:$AK$7</c:f>
                <c:numCache>
                  <c:formatCode>General</c:formatCode>
                  <c:ptCount val="4"/>
                  <c:pt idx="0">
                    <c:v>4.8399999999999997E-3</c:v>
                  </c:pt>
                  <c:pt idx="1">
                    <c:v>5.8170000000000001E-3</c:v>
                  </c:pt>
                  <c:pt idx="2">
                    <c:v>5.7019999999999996E-3</c:v>
                  </c:pt>
                  <c:pt idx="3">
                    <c:v>4.6800000000000001E-3</c:v>
                  </c:pt>
                </c:numCache>
              </c:numRef>
            </c:plus>
            <c:minus>
              <c:numRef>
                <c:f>Sheet2!$AK$4:$AK$7</c:f>
                <c:numCache>
                  <c:formatCode>General</c:formatCode>
                  <c:ptCount val="4"/>
                  <c:pt idx="0">
                    <c:v>4.8399999999999997E-3</c:v>
                  </c:pt>
                  <c:pt idx="1">
                    <c:v>5.8170000000000001E-3</c:v>
                  </c:pt>
                  <c:pt idx="2">
                    <c:v>5.7019999999999996E-3</c:v>
                  </c:pt>
                  <c:pt idx="3">
                    <c:v>4.6800000000000001E-3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Sheet2!$AD$4:$AD$7</c:f>
              <c:strCache>
                <c:ptCount val="4"/>
                <c:pt idx="0">
                  <c:v>Control</c:v>
                </c:pt>
                <c:pt idx="1">
                  <c:v>MCSD</c:v>
                </c:pt>
                <c:pt idx="2">
                  <c:v>MC1W</c:v>
                </c:pt>
                <c:pt idx="3">
                  <c:v>MC2W</c:v>
                </c:pt>
              </c:strCache>
            </c:strRef>
          </c:cat>
          <c:val>
            <c:numRef>
              <c:f>Sheet2!$AG$4:$AG$7</c:f>
              <c:numCache>
                <c:formatCode>General</c:formatCode>
                <c:ptCount val="4"/>
                <c:pt idx="0">
                  <c:v>6.5799999999999997E-2</c:v>
                </c:pt>
                <c:pt idx="1">
                  <c:v>8.6699999999999999E-2</c:v>
                </c:pt>
                <c:pt idx="2">
                  <c:v>8.0799999999999997E-2</c:v>
                </c:pt>
                <c:pt idx="3">
                  <c:v>7.5800000000000006E-2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0D4-4D0B-BB84-5154C3F17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5467128"/>
        <c:axId val="735468112"/>
      </c:lineChart>
      <c:catAx>
        <c:axId val="7354671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Cowpea living mulch</a:t>
                </a:r>
              </a:p>
            </c:rich>
          </c:tx>
          <c:layout>
            <c:manualLayout>
              <c:xMode val="edge"/>
              <c:yMode val="edge"/>
              <c:x val="0.39465686628620966"/>
              <c:y val="0.928463926765251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5468112"/>
        <c:crosses val="autoZero"/>
        <c:auto val="1"/>
        <c:lblAlgn val="ctr"/>
        <c:lblOffset val="100"/>
        <c:noMultiLvlLbl val="0"/>
      </c:catAx>
      <c:valAx>
        <c:axId val="735468112"/>
        <c:scaling>
          <c:orientation val="minMax"/>
          <c:min val="5.000000000000001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Soil moisture (cm</a:t>
                </a:r>
                <a:r>
                  <a:rPr lang="en-US" sz="2000" baseline="30000" dirty="0"/>
                  <a:t>3</a:t>
                </a:r>
                <a:r>
                  <a:rPr lang="en-US" sz="2000" baseline="0" dirty="0"/>
                  <a:t>/ </a:t>
                </a:r>
                <a:r>
                  <a:rPr lang="en-US" sz="2000" dirty="0"/>
                  <a:t>cm</a:t>
                </a:r>
                <a:r>
                  <a:rPr lang="en-US" sz="2000" baseline="30000" dirty="0"/>
                  <a:t>3</a:t>
                </a:r>
                <a:r>
                  <a:rPr lang="en-US" sz="2000" dirty="0"/>
                  <a:t>)</a:t>
                </a:r>
              </a:p>
            </c:rich>
          </c:tx>
          <c:layout>
            <c:manualLayout>
              <c:xMode val="edge"/>
              <c:yMode val="edge"/>
              <c:x val="1.0270172650437044E-2"/>
              <c:y val="0.266514467703732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5467128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930489938757649"/>
          <c:y val="4.9478346456692912E-2"/>
          <c:w val="0.19236176727909013"/>
          <c:h val="0.234376640419947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'Onion Ghana'!$M$10</c:f>
              <c:strCache>
                <c:ptCount val="1"/>
                <c:pt idx="0">
                  <c:v>Nyangua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'Onion Ghana'!$N$9:$T$9</c:f>
              <c:strCache>
                <c:ptCount val="7"/>
                <c:pt idx="0">
                  <c:v>AVON1325</c:v>
                </c:pt>
                <c:pt idx="1">
                  <c:v>AVON1073</c:v>
                </c:pt>
                <c:pt idx="2">
                  <c:v>AVON1074</c:v>
                </c:pt>
                <c:pt idx="3">
                  <c:v>AVON1308</c:v>
                </c:pt>
                <c:pt idx="4">
                  <c:v>AVON1314</c:v>
                </c:pt>
                <c:pt idx="5">
                  <c:v>AVON1310</c:v>
                </c:pt>
                <c:pt idx="6">
                  <c:v>Local variety</c:v>
                </c:pt>
              </c:strCache>
            </c:strRef>
          </c:cat>
          <c:val>
            <c:numRef>
              <c:f>'Onion Ghana'!$N$10:$T$10</c:f>
              <c:numCache>
                <c:formatCode>0</c:formatCode>
                <c:ptCount val="7"/>
                <c:pt idx="0">
                  <c:v>21.09</c:v>
                </c:pt>
                <c:pt idx="1">
                  <c:v>14.84</c:v>
                </c:pt>
                <c:pt idx="2">
                  <c:v>13.02</c:v>
                </c:pt>
                <c:pt idx="3">
                  <c:v>16.670000000000002</c:v>
                </c:pt>
                <c:pt idx="4">
                  <c:v>15.1</c:v>
                </c:pt>
                <c:pt idx="5">
                  <c:v>17.71</c:v>
                </c:pt>
                <c:pt idx="6">
                  <c:v>16.93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8-4B38-AFA5-14BB76705EFA}"/>
            </c:ext>
          </c:extLst>
        </c:ser>
        <c:ser>
          <c:idx val="1"/>
          <c:order val="1"/>
          <c:tx>
            <c:strRef>
              <c:f>'Onion Ghana'!$M$11</c:f>
              <c:strCache>
                <c:ptCount val="1"/>
                <c:pt idx="0">
                  <c:v>Tekuru 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'Onion Ghana'!$N$9:$T$9</c:f>
              <c:strCache>
                <c:ptCount val="7"/>
                <c:pt idx="0">
                  <c:v>AVON1325</c:v>
                </c:pt>
                <c:pt idx="1">
                  <c:v>AVON1073</c:v>
                </c:pt>
                <c:pt idx="2">
                  <c:v>AVON1074</c:v>
                </c:pt>
                <c:pt idx="3">
                  <c:v>AVON1308</c:v>
                </c:pt>
                <c:pt idx="4">
                  <c:v>AVON1314</c:v>
                </c:pt>
                <c:pt idx="5">
                  <c:v>AVON1310</c:v>
                </c:pt>
                <c:pt idx="6">
                  <c:v>Local variety</c:v>
                </c:pt>
              </c:strCache>
            </c:strRef>
          </c:cat>
          <c:val>
            <c:numRef>
              <c:f>'Onion Ghana'!$N$11:$T$11</c:f>
              <c:numCache>
                <c:formatCode>0</c:formatCode>
                <c:ptCount val="7"/>
                <c:pt idx="0">
                  <c:v>28.65</c:v>
                </c:pt>
                <c:pt idx="1">
                  <c:v>30.73</c:v>
                </c:pt>
                <c:pt idx="2">
                  <c:v>22.4</c:v>
                </c:pt>
                <c:pt idx="3">
                  <c:v>29.17</c:v>
                </c:pt>
                <c:pt idx="4">
                  <c:v>26.04</c:v>
                </c:pt>
                <c:pt idx="5">
                  <c:v>39.06</c:v>
                </c:pt>
                <c:pt idx="6">
                  <c:v>27.6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8-4B38-AFA5-14BB76705EFA}"/>
            </c:ext>
          </c:extLst>
        </c:ser>
        <c:ser>
          <c:idx val="2"/>
          <c:order val="2"/>
          <c:tx>
            <c:strRef>
              <c:f>'Onion Ghana'!$M$12</c:f>
              <c:strCache>
                <c:ptCount val="1"/>
                <c:pt idx="0">
                  <c:v>Tekuru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'Onion Ghana'!$N$9:$T$9</c:f>
              <c:strCache>
                <c:ptCount val="7"/>
                <c:pt idx="0">
                  <c:v>AVON1325</c:v>
                </c:pt>
                <c:pt idx="1">
                  <c:v>AVON1073</c:v>
                </c:pt>
                <c:pt idx="2">
                  <c:v>AVON1074</c:v>
                </c:pt>
                <c:pt idx="3">
                  <c:v>AVON1308</c:v>
                </c:pt>
                <c:pt idx="4">
                  <c:v>AVON1314</c:v>
                </c:pt>
                <c:pt idx="5">
                  <c:v>AVON1310</c:v>
                </c:pt>
                <c:pt idx="6">
                  <c:v>Local variety</c:v>
                </c:pt>
              </c:strCache>
            </c:strRef>
          </c:cat>
          <c:val>
            <c:numRef>
              <c:f>'Onion Ghana'!$N$12:$T$12</c:f>
              <c:numCache>
                <c:formatCode>0</c:formatCode>
                <c:ptCount val="7"/>
                <c:pt idx="0">
                  <c:v>34.369999999999997</c:v>
                </c:pt>
                <c:pt idx="1">
                  <c:v>30.21</c:v>
                </c:pt>
                <c:pt idx="2">
                  <c:v>44.53</c:v>
                </c:pt>
                <c:pt idx="3">
                  <c:v>53.65</c:v>
                </c:pt>
                <c:pt idx="4">
                  <c:v>41.93</c:v>
                </c:pt>
                <c:pt idx="5">
                  <c:v>40.36</c:v>
                </c:pt>
                <c:pt idx="6">
                  <c:v>39.58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08-4B38-AFA5-14BB76705E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4077680"/>
        <c:axId val="624078224"/>
      </c:barChart>
      <c:catAx>
        <c:axId val="62407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078224"/>
        <c:crosses val="autoZero"/>
        <c:auto val="1"/>
        <c:lblAlgn val="ctr"/>
        <c:lblOffset val="100"/>
        <c:noMultiLvlLbl val="0"/>
      </c:catAx>
      <c:valAx>
        <c:axId val="624078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07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405692822879897"/>
          <c:y val="0.9083145246178741"/>
          <c:w val="0.50883964567451501"/>
          <c:h val="7.16115747045083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#_msoanchor_1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447800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dirty="0">
                <a:latin typeface="+mn-lt"/>
              </a:rPr>
              <a:t>Review Activity 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Outcome 1: GH111-17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581400"/>
            <a:ext cx="7315200" cy="1600200"/>
          </a:xfrm>
        </p:spPr>
        <p:txBody>
          <a:bodyPr/>
          <a:lstStyle/>
          <a:p>
            <a:r>
              <a:rPr lang="en-US" dirty="0">
                <a:latin typeface="+mn-lt"/>
              </a:rPr>
              <a:t>Abdul Rahman Nurudeen</a:t>
            </a:r>
          </a:p>
          <a:p>
            <a:r>
              <a:rPr lang="en-US" dirty="0">
                <a:latin typeface="+mn-lt"/>
              </a:rPr>
              <a:t>International Institute of Tropical Agriculture (IITA)</a:t>
            </a:r>
          </a:p>
          <a:p>
            <a:r>
              <a:rPr lang="en-US" dirty="0">
                <a:latin typeface="+mn-lt"/>
              </a:rPr>
              <a:t>Africa RISING West Africa Review and planning meeting</a:t>
            </a:r>
          </a:p>
          <a:p>
            <a:r>
              <a:rPr lang="en-US" dirty="0">
                <a:latin typeface="+mn-lt"/>
              </a:rPr>
              <a:t>Accra 6-8/06/2018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020" y="6324600"/>
            <a:ext cx="8534400" cy="457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Photo 2. </a:t>
            </a:r>
            <a:r>
              <a:rPr lang="en-US" sz="2400" dirty="0">
                <a:latin typeface="+mn-lt"/>
              </a:rPr>
              <a:t>Maize leaf stripping technology.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0E01CD-3C9E-45DF-B80F-C7B0CA09E1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07020" y="0"/>
            <a:ext cx="83820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80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300" y="1219200"/>
            <a:ext cx="9144000" cy="685800"/>
          </a:xfrm>
        </p:spPr>
        <p:txBody>
          <a:bodyPr/>
          <a:lstStyle/>
          <a:p>
            <a:r>
              <a:rPr lang="en-US" sz="2000" b="1" dirty="0">
                <a:latin typeface="+mn-lt"/>
              </a:rPr>
              <a:t>Table 5. </a:t>
            </a:r>
            <a:r>
              <a:rPr lang="en-US" sz="2000" dirty="0">
                <a:latin typeface="+mn-lt"/>
              </a:rPr>
              <a:t>Maize grain, </a:t>
            </a:r>
            <a:r>
              <a:rPr lang="en-US" sz="2000" dirty="0" err="1">
                <a:latin typeface="+mn-lt"/>
              </a:rPr>
              <a:t>stover</a:t>
            </a:r>
            <a:r>
              <a:rPr lang="en-US" sz="2000" dirty="0">
                <a:latin typeface="+mn-lt"/>
              </a:rPr>
              <a:t> and feed yields as affected by leaf stripping and maize type in northern Ghana.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6E97018-7DB3-4022-893E-9FDDFDBBE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49857"/>
              </p:ext>
            </p:extLst>
          </p:nvPr>
        </p:nvGraphicFramePr>
        <p:xfrm>
          <a:off x="114300" y="1828800"/>
          <a:ext cx="8915400" cy="4957072"/>
        </p:xfrm>
        <a:graphic>
          <a:graphicData uri="http://schemas.openxmlformats.org/drawingml/2006/table">
            <a:tbl>
              <a:tblPr firstRow="1" firstCol="1" bandRow="1"/>
              <a:tblGrid>
                <a:gridCol w="4038600">
                  <a:extLst>
                    <a:ext uri="{9D8B030D-6E8A-4147-A177-3AD203B41FA5}">
                      <a16:colId xmlns:a16="http://schemas.microsoft.com/office/drawing/2014/main" val="226124052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31107291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7756190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396042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Yield (kg/ ha)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563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Grain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Stover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Feed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896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Leaf stripping (LS)</a:t>
                      </a:r>
                      <a:endParaRPr kumimoji="0" lang="en-US" sz="1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6682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 leaf stripping (control)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2355.6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3717.7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06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Leaf stripping @ 50% tasseling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2128.9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3404.3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1335.4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840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Leaf stripping@ 50% silking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2294.4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3069.3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1653.7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369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158.82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224.25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222.59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30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778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Maize type (MT)</a:t>
                      </a:r>
                      <a:endParaRPr lang="en-US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211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Abontem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(Extra-early)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2034.4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3028.1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1565.5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439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Omankwa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(Early)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2368.9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2826.5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1304.6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55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Obatanpa</a:t>
                      </a: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(Medium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2375.6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4336.8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1613.7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626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150.01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186.66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171.80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9082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&lt;.0001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724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LS*MT</a:t>
                      </a:r>
                      <a:endParaRPr lang="en-US" sz="1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719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2836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193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1241502"/>
            <a:ext cx="8763000" cy="838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Table 6.</a:t>
            </a:r>
            <a:r>
              <a:rPr lang="en-US" sz="2400" dirty="0">
                <a:latin typeface="+mn-lt"/>
              </a:rPr>
              <a:t> Maize grain, </a:t>
            </a:r>
            <a:r>
              <a:rPr lang="en-US" sz="2400" dirty="0" err="1">
                <a:latin typeface="+mn-lt"/>
              </a:rPr>
              <a:t>stover</a:t>
            </a:r>
            <a:r>
              <a:rPr lang="en-US" sz="2400" dirty="0">
                <a:latin typeface="+mn-lt"/>
              </a:rPr>
              <a:t> and feed yields as affected by leaf stripping in northern Ghana.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A64CC6-607E-4D8A-82DD-766C55DF3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265253"/>
              </p:ext>
            </p:extLst>
          </p:nvPr>
        </p:nvGraphicFramePr>
        <p:xfrm>
          <a:off x="228600" y="2057400"/>
          <a:ext cx="8763000" cy="4714875"/>
        </p:xfrm>
        <a:graphic>
          <a:graphicData uri="http://schemas.openxmlformats.org/drawingml/2006/table">
            <a:tbl>
              <a:tblPr/>
              <a:tblGrid>
                <a:gridCol w="1826588">
                  <a:extLst>
                    <a:ext uri="{9D8B030D-6E8A-4147-A177-3AD203B41FA5}">
                      <a16:colId xmlns:a16="http://schemas.microsoft.com/office/drawing/2014/main" val="3644843041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1775775574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68720794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501807242"/>
                    </a:ext>
                  </a:extLst>
                </a:gridCol>
                <a:gridCol w="277456">
                  <a:extLst>
                    <a:ext uri="{9D8B030D-6E8A-4147-A177-3AD203B41FA5}">
                      <a16:colId xmlns:a16="http://schemas.microsoft.com/office/drawing/2014/main" val="1329578236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182169764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1844182052"/>
                    </a:ext>
                  </a:extLst>
                </a:gridCol>
                <a:gridCol w="1109826">
                  <a:extLst>
                    <a:ext uri="{9D8B030D-6E8A-4147-A177-3AD203B41FA5}">
                      <a16:colId xmlns:a16="http://schemas.microsoft.com/office/drawing/2014/main" val="3221570103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01489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Yield (kg/ ha)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436728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Leaf stripping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19003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Upper West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99709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3213.8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3312.4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93000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 Tasseling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1813.9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1769.8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1107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 silking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1755.1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1736.4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20484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s.e.m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349.41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22276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17425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Northern region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96218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4467.5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3259.4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3178.7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4678.8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647689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 Tasseling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3559.1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2813.4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893.34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3235.9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43287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50% silking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3803.1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2646.1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824.84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1078.5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23290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s.e.m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92.276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141.51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199.94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37749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642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442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256529"/>
              </p:ext>
            </p:extLst>
          </p:nvPr>
        </p:nvGraphicFramePr>
        <p:xfrm>
          <a:off x="152401" y="1371600"/>
          <a:ext cx="8839200" cy="5349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164512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3650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533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56856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Outcome no._ 1: GH111A-17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4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Cowpea living mulch effect on weed control, soil properties and maize yield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400" b="1" dirty="0"/>
                        <a:t>Location/sites </a:t>
                      </a:r>
                    </a:p>
                    <a:p>
                      <a:r>
                        <a:rPr lang="en-US" sz="14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Northern (</a:t>
                      </a:r>
                      <a:r>
                        <a:rPr lang="en-US" sz="1400" dirty="0" err="1"/>
                        <a:t>Tingoli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Cheyohi</a:t>
                      </a:r>
                      <a:r>
                        <a:rPr lang="en-US" sz="1400" dirty="0"/>
                        <a:t> no. 2, </a:t>
                      </a:r>
                      <a:r>
                        <a:rPr lang="en-US" sz="1400" dirty="0" err="1"/>
                        <a:t>Doku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Tibali</a:t>
                      </a:r>
                      <a:r>
                        <a:rPr lang="en-US" sz="1400" dirty="0"/>
                        <a:t>), Upper East (</a:t>
                      </a:r>
                      <a:r>
                        <a:rPr lang="en-US" sz="1400" dirty="0" err="1"/>
                        <a:t>Samboligo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Nyangua</a:t>
                      </a:r>
                      <a:r>
                        <a:rPr lang="en-US" sz="1400" dirty="0"/>
                        <a:t>, Gia, </a:t>
                      </a:r>
                      <a:r>
                        <a:rPr lang="en-US" sz="1400" dirty="0" err="1"/>
                        <a:t>Bonia</a:t>
                      </a:r>
                      <a:r>
                        <a:rPr lang="en-US" sz="1400" dirty="0"/>
                        <a:t>), Upper West (</a:t>
                      </a:r>
                      <a:r>
                        <a:rPr lang="en-US" sz="1400" dirty="0" err="1"/>
                        <a:t>Zanko</a:t>
                      </a:r>
                      <a:r>
                        <a:rPr lang="en-US" sz="1400" dirty="0"/>
                        <a:t>, Guo, </a:t>
                      </a:r>
                      <a:r>
                        <a:rPr lang="en-US" sz="1400" dirty="0" err="1"/>
                        <a:t>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Goriyiri</a:t>
                      </a:r>
                      <a:r>
                        <a:rPr lang="en-US" sz="1400" dirty="0"/>
                        <a:t>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June 2017 – 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Agronomic trial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Gender survey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Journal publication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4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Environment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Economic (Field/ plot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Social (Household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Human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Asamoah Larbi (Crop-livestock systems)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 err="1"/>
                        <a:t>Gundula</a:t>
                      </a:r>
                      <a:r>
                        <a:rPr lang="en-US" sz="1400" dirty="0"/>
                        <a:t> Fischer (Gender specialist)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Bekele </a:t>
                      </a:r>
                      <a:r>
                        <a:rPr lang="en-US" sz="1400" dirty="0" err="1"/>
                        <a:t>Kotu</a:t>
                      </a:r>
                      <a:r>
                        <a:rPr lang="en-US" sz="140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4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GH121-17 and GH122-17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4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$ 152,000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300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00" y="6324600"/>
            <a:ext cx="8229600" cy="457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Photo 3. </a:t>
            </a:r>
            <a:r>
              <a:rPr lang="en-US" sz="2400" dirty="0">
                <a:latin typeface="+mn-lt"/>
              </a:rPr>
              <a:t>Cowpea living much in maize-based cropping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13FCA9-0F19-4115-A1C1-0E4128B15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0"/>
            <a:ext cx="85344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33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" y="29737"/>
            <a:ext cx="9067800" cy="838200"/>
          </a:xfrm>
        </p:spPr>
        <p:txBody>
          <a:bodyPr/>
          <a:lstStyle/>
          <a:p>
            <a:r>
              <a:rPr lang="en-US" sz="2000" b="1" dirty="0">
                <a:latin typeface="+mn-lt"/>
              </a:rPr>
              <a:t>Table 7. </a:t>
            </a:r>
            <a:r>
              <a:rPr lang="en-US" sz="2000" dirty="0">
                <a:latin typeface="+mn-lt"/>
              </a:rPr>
              <a:t>Effect of cowpea-living mulch and maize-type on grain, </a:t>
            </a:r>
            <a:r>
              <a:rPr lang="en-US" sz="2000" dirty="0" err="1">
                <a:latin typeface="+mn-lt"/>
              </a:rPr>
              <a:t>stover</a:t>
            </a:r>
            <a:r>
              <a:rPr lang="en-US" sz="2000" dirty="0">
                <a:latin typeface="+mn-lt"/>
              </a:rPr>
              <a:t> and biomass yields of maize in northern Ghana (Technology park).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4A242FC-4DE7-459D-8D41-55A6B357B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220996"/>
              </p:ext>
            </p:extLst>
          </p:nvPr>
        </p:nvGraphicFramePr>
        <p:xfrm>
          <a:off x="101290" y="867937"/>
          <a:ext cx="8991600" cy="5732090"/>
        </p:xfrm>
        <a:graphic>
          <a:graphicData uri="http://schemas.openxmlformats.org/drawingml/2006/table">
            <a:tbl>
              <a:tblPr firstRow="1" firstCol="1" bandRow="1"/>
              <a:tblGrid>
                <a:gridCol w="2460967">
                  <a:extLst>
                    <a:ext uri="{9D8B030D-6E8A-4147-A177-3AD203B41FA5}">
                      <a16:colId xmlns:a16="http://schemas.microsoft.com/office/drawing/2014/main" val="3214898481"/>
                    </a:ext>
                  </a:extLst>
                </a:gridCol>
                <a:gridCol w="1108975">
                  <a:extLst>
                    <a:ext uri="{9D8B030D-6E8A-4147-A177-3AD203B41FA5}">
                      <a16:colId xmlns:a16="http://schemas.microsoft.com/office/drawing/2014/main" val="2298179636"/>
                    </a:ext>
                  </a:extLst>
                </a:gridCol>
                <a:gridCol w="924147">
                  <a:extLst>
                    <a:ext uri="{9D8B030D-6E8A-4147-A177-3AD203B41FA5}">
                      <a16:colId xmlns:a16="http://schemas.microsoft.com/office/drawing/2014/main" val="2820072165"/>
                    </a:ext>
                  </a:extLst>
                </a:gridCol>
                <a:gridCol w="1170585">
                  <a:extLst>
                    <a:ext uri="{9D8B030D-6E8A-4147-A177-3AD203B41FA5}">
                      <a16:colId xmlns:a16="http://schemas.microsoft.com/office/drawing/2014/main" val="3563167760"/>
                    </a:ext>
                  </a:extLst>
                </a:gridCol>
                <a:gridCol w="184829">
                  <a:extLst>
                    <a:ext uri="{9D8B030D-6E8A-4147-A177-3AD203B41FA5}">
                      <a16:colId xmlns:a16="http://schemas.microsoft.com/office/drawing/2014/main" val="3917448675"/>
                    </a:ext>
                  </a:extLst>
                </a:gridCol>
                <a:gridCol w="1047366">
                  <a:extLst>
                    <a:ext uri="{9D8B030D-6E8A-4147-A177-3AD203B41FA5}">
                      <a16:colId xmlns:a16="http://schemas.microsoft.com/office/drawing/2014/main" val="3038031171"/>
                    </a:ext>
                  </a:extLst>
                </a:gridCol>
                <a:gridCol w="985756">
                  <a:extLst>
                    <a:ext uri="{9D8B030D-6E8A-4147-A177-3AD203B41FA5}">
                      <a16:colId xmlns:a16="http://schemas.microsoft.com/office/drawing/2014/main" val="1566590494"/>
                    </a:ext>
                  </a:extLst>
                </a:gridCol>
                <a:gridCol w="1108975">
                  <a:extLst>
                    <a:ext uri="{9D8B030D-6E8A-4147-A177-3AD203B41FA5}">
                      <a16:colId xmlns:a16="http://schemas.microsoft.com/office/drawing/2014/main" val="2544098526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Northern region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Upper East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8149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Yield (kg/ ha)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72873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Grain 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Stover 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Weed biomass 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Grain 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Stover 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Weed biomass 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95458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living mulch (LM)</a:t>
                      </a:r>
                      <a:endParaRPr lang="en-US" sz="18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04488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Control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1605.6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4027.2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878.3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1084.4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2176.3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454.4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13583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LM + maize same day 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2223.3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4406.1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488.3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2120.5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2118.5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211.1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47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LM 1 </a:t>
                      </a:r>
                      <a:r>
                        <a:rPr lang="en-US" sz="185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wk</a:t>
                      </a: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after maize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2277.8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4271.7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504.2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1881.5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2785.2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270.0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09091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LM 2 </a:t>
                      </a:r>
                      <a:r>
                        <a:rPr lang="en-US" sz="185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wks</a:t>
                      </a: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after maize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1946.7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4382.8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550.0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1991.1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2203.0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346.7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60859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144.82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244.57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37.03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171.87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243.24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45.0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25521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0.0091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&lt;.0001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0.0013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0.0058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9339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Maize type (MT)</a:t>
                      </a:r>
                      <a:endParaRPr lang="en-US" sz="18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65886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Abontem</a:t>
                      </a: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85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Exta</a:t>
                      </a: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-early)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1788.3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3531.2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640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1929.4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1874.4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334.2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7177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Omankwa (Early)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2241.7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3737.1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617.5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1873.3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2198.9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375.8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0205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Obatanpa (Medium)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2010.0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5547.5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558.1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1505.4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2888.9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251.7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8253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125.42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211.8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32.07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148.84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210.65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38.93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0671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0.0508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&lt;.0001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0.0081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67183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LM*MT</a:t>
                      </a:r>
                      <a:endParaRPr lang="en-US" sz="18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23760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5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18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7" marR="648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87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300" y="6324600"/>
            <a:ext cx="8991600" cy="457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Figure 2.</a:t>
            </a:r>
            <a:r>
              <a:rPr lang="en-US" sz="2400" dirty="0">
                <a:latin typeface="+mn-lt"/>
              </a:rPr>
              <a:t> Effect of cowpea living mulch on soil moisture conservation.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CD152D7F-B40D-4A71-997B-52F42BF465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540991"/>
              </p:ext>
            </p:extLst>
          </p:nvPr>
        </p:nvGraphicFramePr>
        <p:xfrm>
          <a:off x="457200" y="152400"/>
          <a:ext cx="83058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0238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236" y="838200"/>
          <a:ext cx="9133765" cy="6620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7628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709777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538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97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070173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88201">
                <a:tc>
                  <a:txBody>
                    <a:bodyPr/>
                    <a:lstStyle/>
                    <a:p>
                      <a:r>
                        <a:rPr lang="en-US" sz="1200" dirty="0"/>
                        <a:t>Outcome no._  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Output no._ _1.1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_1.1.1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711849">
                <a:tc gridSpan="2">
                  <a:txBody>
                    <a:bodyPr/>
                    <a:lstStyle/>
                    <a:p>
                      <a:r>
                        <a:rPr lang="en-US" sz="1600" b="1" dirty="0"/>
                        <a:t>Sub-activity title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GH111A-1704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Disseminate promising technologies tested over the past two years (2016-2017) to intensify vegetable mono-cropping in off-season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883399">
                <a:tc gridSpan="2">
                  <a:txBody>
                    <a:bodyPr/>
                    <a:lstStyle/>
                    <a:p>
                      <a:r>
                        <a:rPr lang="en-US" sz="1600" b="1" dirty="0"/>
                        <a:t>Location/sites for sub-activity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Boutiala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(Mali)Upper East Ghana (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Nyangua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tekuru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316656">
                <a:tc gridSpan="2">
                  <a:txBody>
                    <a:bodyPr/>
                    <a:lstStyle/>
                    <a:p>
                      <a:r>
                        <a:rPr lang="en-US" sz="1600" b="1" dirty="0"/>
                        <a:t>Implementation timeframe (start/end date)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April 2017 – 31 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711849">
                <a:tc gridSpan="2">
                  <a:txBody>
                    <a:bodyPr/>
                    <a:lstStyle/>
                    <a:p>
                      <a:r>
                        <a:rPr lang="en-US" sz="1600" b="1" dirty="0"/>
                        <a:t>Deliverables achieved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trials established_ _ _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Database on vegetables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organized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Paper in workshop proceedings on 'Performance of vegetable varieties under irrigation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1194889">
                <a:tc gridSpan="2"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1600" b="1" dirty="0"/>
                        <a:t>S.I. domain and indicators for which data was collected – indicate metric and scale :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Producivity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Economic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 _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11849">
                <a:tc gridSpan="2">
                  <a:txBody>
                    <a:bodyPr/>
                    <a:lstStyle/>
                    <a:p>
                      <a:r>
                        <a:rPr lang="en-US" sz="1600" b="1" dirty="0"/>
                        <a:t>Research team involved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 Baptiste Tignegre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Dianiel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Boakaye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 _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Victor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Afari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Sefa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 _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._Alpha S.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Traore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 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4264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Activities have links with those on vegetable and livestock production, and nutrition under protocol numbers: Ghana Nutrition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sensitive Agriculture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174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2057400"/>
            <a:ext cx="8458200" cy="838200"/>
          </a:xfrm>
          <a:solidFill>
            <a:srgbClr val="92D050"/>
          </a:solidFill>
        </p:spPr>
        <p:txBody>
          <a:bodyPr/>
          <a:lstStyle/>
          <a:p>
            <a:r>
              <a:rPr lang="en-US" sz="3200" b="1" dirty="0"/>
              <a:t>Sub-activity: </a:t>
            </a:r>
            <a:r>
              <a:rPr lang="en-US" sz="3200" b="1" dirty="0">
                <a:solidFill>
                  <a:schemeClr val="dk1"/>
                </a:solidFill>
              </a:rPr>
              <a:t>GH111A-1704</a:t>
            </a:r>
            <a:r>
              <a:rPr lang="en-US" sz="2800" dirty="0">
                <a:solidFill>
                  <a:schemeClr val="dk1"/>
                </a:solidFill>
              </a:rPr>
              <a:t>:</a:t>
            </a:r>
            <a:endParaRPr lang="fr-FR" sz="2400" dirty="0"/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Disseminate promising technologies tested over the past two years (2016-2017) to intensify vegetable mono-cropping in the off-season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1323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1219200"/>
            <a:ext cx="7772400" cy="838200"/>
          </a:xfrm>
        </p:spPr>
        <p:txBody>
          <a:bodyPr/>
          <a:lstStyle/>
          <a:p>
            <a:r>
              <a:rPr lang="en-GB" sz="2000" b="1" dirty="0"/>
              <a:t>List of vegetable varieties (tomato, pepper, African eggplant and onion) </a:t>
            </a:r>
            <a:r>
              <a:rPr lang="en-GB" sz="2000" b="1" dirty="0" err="1"/>
              <a:t>tesed</a:t>
            </a:r>
            <a:r>
              <a:rPr lang="en-GB" sz="2000" dirty="0"/>
              <a:t> </a:t>
            </a:r>
            <a:r>
              <a:rPr lang="en-GB" sz="2000" b="1" dirty="0"/>
              <a:t> for variety trials in Ghana in 2017-2018</a:t>
            </a:r>
            <a:endParaRPr lang="fr-FR" sz="2000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/>
          </p:nvPr>
        </p:nvGraphicFramePr>
        <p:xfrm>
          <a:off x="304800" y="1962229"/>
          <a:ext cx="8686800" cy="4921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3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16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6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>
                          <a:effectLst/>
                        </a:rPr>
                        <a:t>Tomato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>
                          <a:effectLst/>
                        </a:rPr>
                        <a:t>Pepper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>
                          <a:effectLst/>
                        </a:rPr>
                        <a:t>African-eggplant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>
                          <a:effectLst/>
                        </a:rPr>
                        <a:t>Onion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Bebiyerèyé</a:t>
                      </a:r>
                      <a:r>
                        <a:rPr lang="en-GB" sz="2000" dirty="0">
                          <a:effectLst/>
                        </a:rPr>
                        <a:t> (</a:t>
                      </a:r>
                      <a:r>
                        <a:rPr lang="en-GB" sz="2000" dirty="0" err="1">
                          <a:effectLst/>
                        </a:rPr>
                        <a:t>Vit</a:t>
                      </a:r>
                      <a:r>
                        <a:rPr lang="en-GB" sz="2000" dirty="0">
                          <a:effectLst/>
                        </a:rPr>
                        <a:t>. A)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Nisondia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L10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AVON1325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 err="1">
                          <a:effectLst/>
                        </a:rPr>
                        <a:t>Keneya</a:t>
                      </a:r>
                      <a:r>
                        <a:rPr lang="en-GB" sz="2000" dirty="0">
                          <a:effectLst/>
                        </a:rPr>
                        <a:t> (</a:t>
                      </a:r>
                      <a:r>
                        <a:rPr lang="en-GB" sz="2000" dirty="0" err="1">
                          <a:effectLst/>
                        </a:rPr>
                        <a:t>Vit</a:t>
                      </a:r>
                      <a:r>
                        <a:rPr lang="en-GB" sz="2000" dirty="0">
                          <a:effectLst/>
                        </a:rPr>
                        <a:t>. A)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Bafarima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Meguekan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fr-FR" sz="2000">
                          <a:effectLst/>
                        </a:rPr>
                        <a:t>AVON1073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AVTO1122 (HT)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 err="1">
                          <a:effectLst/>
                        </a:rPr>
                        <a:t>Jaune</a:t>
                      </a:r>
                      <a:r>
                        <a:rPr lang="en-GB" sz="2000" dirty="0">
                          <a:effectLst/>
                        </a:rPr>
                        <a:t> du BF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Keurbindaw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fr-FR" sz="2000">
                          <a:effectLst/>
                        </a:rPr>
                        <a:t>AVON1074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Konica (</a:t>
                      </a:r>
                      <a:r>
                        <a:rPr lang="en-GB" sz="2000" dirty="0" err="1">
                          <a:effectLst/>
                        </a:rPr>
                        <a:t>Vit</a:t>
                      </a:r>
                      <a:r>
                        <a:rPr lang="en-GB" sz="2000" dirty="0">
                          <a:effectLst/>
                        </a:rPr>
                        <a:t>. A)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 err="1">
                          <a:effectLst/>
                        </a:rPr>
                        <a:t>Beybihong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Galam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fr-FR" sz="2000">
                          <a:effectLst/>
                        </a:rPr>
                        <a:t>AVON1308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fr-FR" sz="2000">
                          <a:effectLst/>
                        </a:rPr>
                        <a:t>AVON1314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AVON1310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Check variety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Local or adopted improved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Local or adopted improved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Local or adopted improved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000" dirty="0">
                          <a:effectLst/>
                        </a:rPr>
                        <a:t>Local or 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adopted</a:t>
                      </a:r>
                      <a:r>
                        <a:rPr lang="en-GB" sz="2000" dirty="0">
                          <a:effectLst/>
                        </a:rPr>
                        <a:t> improved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77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7086"/>
              </p:ext>
            </p:extLst>
          </p:nvPr>
        </p:nvGraphicFramePr>
        <p:xfrm>
          <a:off x="152400" y="1066800"/>
          <a:ext cx="8839199" cy="5736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529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427982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3650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533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56855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07969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Outcome no._ 1: GH111A-17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07969">
                <a:tc>
                  <a:txBody>
                    <a:bodyPr/>
                    <a:lstStyle/>
                    <a:p>
                      <a:r>
                        <a:rPr lang="en-US" sz="14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Variety and planting density effects on grain and fodder yield and quality of groundnut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11287">
                <a:tc>
                  <a:txBody>
                    <a:bodyPr/>
                    <a:lstStyle/>
                    <a:p>
                      <a:r>
                        <a:rPr lang="en-US" sz="1400" b="1" dirty="0"/>
                        <a:t>Location/sites </a:t>
                      </a:r>
                    </a:p>
                    <a:p>
                      <a:r>
                        <a:rPr lang="en-US" sz="14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Northern (</a:t>
                      </a:r>
                      <a:r>
                        <a:rPr lang="en-US" sz="1400" dirty="0" err="1"/>
                        <a:t>Tingoli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Cheyohi</a:t>
                      </a:r>
                      <a:r>
                        <a:rPr lang="en-US" sz="1400" dirty="0"/>
                        <a:t> no. 2, </a:t>
                      </a:r>
                      <a:r>
                        <a:rPr lang="en-US" sz="1400" dirty="0" err="1"/>
                        <a:t>Doku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Tibali</a:t>
                      </a:r>
                      <a:r>
                        <a:rPr lang="en-US" sz="1400" dirty="0"/>
                        <a:t>), Upper East (</a:t>
                      </a:r>
                      <a:r>
                        <a:rPr lang="en-US" sz="1400" dirty="0" err="1"/>
                        <a:t>Samboligo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Nyangua</a:t>
                      </a:r>
                      <a:r>
                        <a:rPr lang="en-US" sz="1400" dirty="0"/>
                        <a:t>, Gia, </a:t>
                      </a:r>
                      <a:r>
                        <a:rPr lang="en-US" sz="1400" dirty="0" err="1"/>
                        <a:t>Bonia</a:t>
                      </a:r>
                      <a:r>
                        <a:rPr lang="en-US" sz="1400" dirty="0"/>
                        <a:t>), Upper West (</a:t>
                      </a:r>
                      <a:r>
                        <a:rPr lang="en-US" sz="1400" dirty="0" err="1"/>
                        <a:t>Zanko</a:t>
                      </a:r>
                      <a:r>
                        <a:rPr lang="en-US" sz="1400" dirty="0"/>
                        <a:t>, Guo, </a:t>
                      </a:r>
                      <a:r>
                        <a:rPr lang="en-US" sz="1400" dirty="0" err="1"/>
                        <a:t>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Goriyiri</a:t>
                      </a:r>
                      <a:r>
                        <a:rPr lang="en-US" sz="1400" dirty="0"/>
                        <a:t>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721817">
                <a:tc>
                  <a:txBody>
                    <a:bodyPr/>
                    <a:lstStyle/>
                    <a:p>
                      <a:r>
                        <a:rPr lang="en-US" sz="14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June 2017 – 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721817">
                <a:tc>
                  <a:txBody>
                    <a:bodyPr/>
                    <a:lstStyle/>
                    <a:p>
                      <a:r>
                        <a:rPr lang="en-US" sz="14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Agronomic trial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Gender survey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Feeding trial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Journal publication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932347">
                <a:tc>
                  <a:txBody>
                    <a:bodyPr/>
                    <a:lstStyle/>
                    <a:p>
                      <a:r>
                        <a:rPr lang="en-US" sz="14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Environment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Economic (Field/ plot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Social (Household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 Human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21817">
                <a:tc>
                  <a:txBody>
                    <a:bodyPr/>
                    <a:lstStyle/>
                    <a:p>
                      <a:r>
                        <a:rPr lang="en-US" sz="14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Asamoah Larbi (Crop-livestock systems)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 err="1"/>
                        <a:t>Adda</a:t>
                      </a:r>
                      <a:r>
                        <a:rPr lang="en-US" sz="1400" dirty="0"/>
                        <a:t>  </a:t>
                      </a:r>
                      <a:r>
                        <a:rPr lang="en-US" sz="1400" dirty="0" err="1"/>
                        <a:t>Wesseh</a:t>
                      </a:r>
                      <a:r>
                        <a:rPr lang="en-US" sz="1400" dirty="0"/>
                        <a:t> (Livestock nutritionist)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 err="1"/>
                        <a:t>Gundula</a:t>
                      </a:r>
                      <a:r>
                        <a:rPr lang="en-US" sz="1400" dirty="0"/>
                        <a:t> Fischer (Gender specialist)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Bekele </a:t>
                      </a:r>
                      <a:r>
                        <a:rPr lang="en-US" sz="1400" dirty="0" err="1"/>
                        <a:t>Kotu</a:t>
                      </a:r>
                      <a:r>
                        <a:rPr lang="en-US" sz="140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932347">
                <a:tc>
                  <a:txBody>
                    <a:bodyPr/>
                    <a:lstStyle/>
                    <a:p>
                      <a:r>
                        <a:rPr lang="en-US" sz="14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GH111B-17, </a:t>
                      </a:r>
                      <a:r>
                        <a:rPr lang="en-US" sz="1400" dirty="0"/>
                        <a:t>GH211-17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511287">
                <a:tc>
                  <a:txBody>
                    <a:bodyPr/>
                    <a:lstStyle/>
                    <a:p>
                      <a:r>
                        <a:rPr lang="en-US" sz="14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$152,000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299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GB" sz="2400" b="1" dirty="0"/>
              <a:t>List of vegetable varieties (tomato, pepper, African eggplant) proposed  for agronomic trials (N-fertilizer dose) in Ghana in 2017-2018</a:t>
            </a:r>
            <a:r>
              <a:rPr lang="fr-FR" sz="2400" b="1" dirty="0"/>
              <a:t> </a:t>
            </a:r>
            <a:r>
              <a:rPr lang="en-GB" sz="2400" b="1" dirty="0"/>
              <a:t> </a:t>
            </a:r>
            <a:endParaRPr lang="fr-FR" sz="2400" b="1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381001" y="2438399"/>
          <a:ext cx="8458199" cy="4405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6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9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4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Tomato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Pepper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African-eggplant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1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 err="1">
                          <a:effectLst/>
                        </a:rPr>
                        <a:t>Bebiyerèyé</a:t>
                      </a:r>
                      <a:r>
                        <a:rPr lang="en-GB" sz="2800" dirty="0">
                          <a:effectLst/>
                        </a:rPr>
                        <a:t> (</a:t>
                      </a:r>
                      <a:r>
                        <a:rPr lang="en-GB" sz="2800" dirty="0" err="1">
                          <a:effectLst/>
                        </a:rPr>
                        <a:t>Vit</a:t>
                      </a:r>
                      <a:r>
                        <a:rPr lang="en-GB" sz="2800" dirty="0">
                          <a:effectLst/>
                        </a:rPr>
                        <a:t>. A)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Nisondia 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L10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2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 err="1">
                          <a:effectLst/>
                        </a:rPr>
                        <a:t>Keneya</a:t>
                      </a:r>
                      <a:r>
                        <a:rPr lang="en-GB" sz="2800" dirty="0">
                          <a:effectLst/>
                        </a:rPr>
                        <a:t> (</a:t>
                      </a:r>
                      <a:r>
                        <a:rPr lang="en-GB" sz="2800" dirty="0" err="1">
                          <a:effectLst/>
                        </a:rPr>
                        <a:t>Vit</a:t>
                      </a:r>
                      <a:r>
                        <a:rPr lang="en-GB" sz="2800" dirty="0">
                          <a:effectLst/>
                        </a:rPr>
                        <a:t>. A)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Bafarima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Meguekan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>
                          <a:effectLst/>
                        </a:rPr>
                        <a:t>3</a:t>
                      </a:r>
                      <a:endParaRPr lang="fr-FR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Local or adopted </a:t>
                      </a:r>
                      <a:r>
                        <a:rPr lang="en-GB" sz="2800" dirty="0" err="1">
                          <a:effectLst/>
                        </a:rPr>
                        <a:t>impoved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Local or adopted </a:t>
                      </a:r>
                      <a:r>
                        <a:rPr lang="en-GB" sz="2800" dirty="0" err="1">
                          <a:effectLst/>
                        </a:rPr>
                        <a:t>impoved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800" dirty="0">
                          <a:effectLst/>
                        </a:rPr>
                        <a:t>Local or adopted </a:t>
                      </a:r>
                      <a:r>
                        <a:rPr lang="en-GB" sz="2800" dirty="0" err="1">
                          <a:effectLst/>
                        </a:rPr>
                        <a:t>impoved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006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76200" y="5638800"/>
            <a:ext cx="8915400" cy="838200"/>
          </a:xfrm>
        </p:spPr>
        <p:txBody>
          <a:bodyPr/>
          <a:lstStyle/>
          <a:p>
            <a:r>
              <a:rPr lang="en-GB" sz="2400" b="1" dirty="0"/>
              <a:t>Bulb yield (T/ha) of onion in the varietal trials in </a:t>
            </a:r>
            <a:r>
              <a:rPr lang="en-GB" sz="2400" b="1" dirty="0" err="1"/>
              <a:t>Nyangua</a:t>
            </a:r>
            <a:r>
              <a:rPr lang="en-GB" sz="2400" b="1" dirty="0"/>
              <a:t> and </a:t>
            </a:r>
            <a:r>
              <a:rPr lang="en-GB" sz="2400" b="1" dirty="0" err="1"/>
              <a:t>Tekuru</a:t>
            </a:r>
            <a:r>
              <a:rPr lang="en-GB" sz="2400" b="1" dirty="0"/>
              <a:t> during 2017-2018 dry season in the Upper East Region, Ghana</a:t>
            </a:r>
            <a:endParaRPr lang="fr-FR" sz="2400" b="1" dirty="0"/>
          </a:p>
        </p:txBody>
      </p:sp>
      <p:graphicFrame>
        <p:nvGraphicFramePr>
          <p:cNvPr id="3" name="Graphique 2"/>
          <p:cNvGraphicFramePr/>
          <p:nvPr>
            <p:extLst/>
          </p:nvPr>
        </p:nvGraphicFramePr>
        <p:xfrm>
          <a:off x="85846" y="1143000"/>
          <a:ext cx="8839200" cy="436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1310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457200" y="1276350"/>
            <a:ext cx="7772400" cy="838200"/>
          </a:xfrm>
        </p:spPr>
        <p:txBody>
          <a:bodyPr/>
          <a:lstStyle/>
          <a:p>
            <a:r>
              <a:rPr lang="en-GB" sz="2000" dirty="0"/>
              <a:t>Fruit yield (T ha</a:t>
            </a:r>
            <a:r>
              <a:rPr lang="en-GB" sz="2000" baseline="30000" dirty="0"/>
              <a:t>-1</a:t>
            </a:r>
            <a:r>
              <a:rPr lang="en-GB" sz="2000" dirty="0"/>
              <a:t>) of African Eggplant varieties under application of three Nitrogen doses conducted in the lead farms during 2017-2018 dry season in the Upper East Region, Ghana</a:t>
            </a:r>
            <a:endParaRPr lang="fr-FR" sz="20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76200" y="2273697"/>
          <a:ext cx="8915401" cy="457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9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6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9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1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9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7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2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</a:t>
                      </a:r>
                      <a:r>
                        <a:rPr lang="fr-FR" sz="1800">
                          <a:effectLst/>
                        </a:rPr>
                        <a:t>Nyangua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 Tekuru</a:t>
                      </a:r>
                      <a:r>
                        <a:rPr lang="en-GB" sz="11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</a:rPr>
                        <a:t>Nitrogen</a:t>
                      </a:r>
                      <a:r>
                        <a:rPr lang="fr-FR" sz="1800" dirty="0">
                          <a:effectLst/>
                        </a:rPr>
                        <a:t> dose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          </a:t>
                      </a:r>
                      <a:r>
                        <a:rPr lang="fr-FR" sz="1800" dirty="0" err="1">
                          <a:effectLst/>
                        </a:rPr>
                        <a:t>Meketan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L10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   Local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</a:rPr>
                        <a:t>Mean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       </a:t>
                      </a:r>
                      <a:r>
                        <a:rPr lang="fr-FR" sz="1800" dirty="0" err="1">
                          <a:effectLst/>
                        </a:rPr>
                        <a:t>Meketan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L10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     Local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</a:rPr>
                        <a:t>Mean</a:t>
                      </a:r>
                      <a:r>
                        <a:rPr lang="fr-FR" sz="1800" dirty="0">
                          <a:effectLst/>
                        </a:rPr>
                        <a:t>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0 (kg/ha)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5.80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5.95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5.24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5.66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 4.31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3.75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3.62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3.89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30 (kg/ha)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4.35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5.12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6.21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5.22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5.44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4.56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3.70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4.56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60 (kg/ha)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6.83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5.12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6.12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6.02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4.69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4.85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4.40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4.64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N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</a:rPr>
                        <a:t>Mean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5.66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5.90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5.85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5.63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 4.81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4.38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3.91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4.36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 (5%) Dose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30.3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23.8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 (5%) </a:t>
                      </a:r>
                      <a:r>
                        <a:rPr lang="fr-FR" sz="2000" dirty="0" err="1">
                          <a:effectLst/>
                        </a:rPr>
                        <a:t>Variety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0.20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0.17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 (5%) Dose x Variety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0.94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0.12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CV (%)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0.59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0.66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endParaRPr lang="fr-FR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79" marR="43479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LSD (5%)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NS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 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NS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79" marR="43479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70138" y="1685925"/>
            <a:ext cx="3017837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370138" y="1695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[IHZ1]</a:t>
            </a: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Tekuru A or Tekuru B. 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974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762000" y="5867400"/>
            <a:ext cx="7772400" cy="838200"/>
          </a:xfrm>
        </p:spPr>
        <p:txBody>
          <a:bodyPr/>
          <a:lstStyle/>
          <a:p>
            <a:pPr>
              <a:lnSpc>
                <a:spcPts val="3500"/>
              </a:lnSpc>
            </a:pPr>
            <a:r>
              <a:rPr lang="en-GB" sz="2000" dirty="0"/>
              <a:t>Africa Eggplant production in ‘’ Nitrogen regimes trial’’ in </a:t>
            </a:r>
            <a:r>
              <a:rPr lang="en-GB" sz="2000" dirty="0" err="1"/>
              <a:t>Nyangua</a:t>
            </a:r>
            <a:r>
              <a:rPr lang="en-GB" sz="2000" dirty="0"/>
              <a:t> community’’ under lead farm in </a:t>
            </a:r>
            <a:r>
              <a:rPr lang="en-GB" sz="2000" dirty="0" err="1"/>
              <a:t>Tekuru</a:t>
            </a:r>
            <a:r>
              <a:rPr lang="en-GB" sz="2000" dirty="0"/>
              <a:t> community, Ghana 2018</a:t>
            </a:r>
            <a:r>
              <a:rPr lang="en-GB" dirty="0"/>
              <a:t> </a:t>
            </a:r>
            <a:endParaRPr lang="fr-FR" dirty="0"/>
          </a:p>
        </p:txBody>
      </p:sp>
      <p:pic>
        <p:nvPicPr>
          <p:cNvPr id="3" name="Picture 16" descr="IMG_0582"/>
          <p:cNvPicPr/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70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24600"/>
            <a:ext cx="7772400" cy="3810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Photo 1. </a:t>
            </a:r>
            <a:r>
              <a:rPr lang="en-US" sz="2400" dirty="0">
                <a:latin typeface="+mn-lt"/>
              </a:rPr>
              <a:t>Groundnut spacing technology.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825C49-259C-4E07-932D-8D028FE70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05000"/>
            <a:ext cx="5715000" cy="441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0F36ED-0418-4725-87D4-E27CDDDDF2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054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3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33454"/>
            <a:ext cx="9144000" cy="65234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b="1" dirty="0">
                <a:latin typeface="+mn-lt"/>
              </a:rPr>
              <a:t>Table 1. </a:t>
            </a:r>
            <a:r>
              <a:rPr lang="en-US" sz="2000" dirty="0">
                <a:latin typeface="+mn-lt"/>
              </a:rPr>
              <a:t>Effect of groundnut plant density and variety on grain yield in northern Ghana (Technology park).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F20F823-E7F9-47E6-921A-2FD6E7B45C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426337"/>
              </p:ext>
            </p:extLst>
          </p:nvPr>
        </p:nvGraphicFramePr>
        <p:xfrm>
          <a:off x="152399" y="685800"/>
          <a:ext cx="8839201" cy="5791200"/>
        </p:xfrm>
        <a:graphic>
          <a:graphicData uri="http://schemas.openxmlformats.org/drawingml/2006/table">
            <a:tbl>
              <a:tblPr firstRow="1" firstCol="1" bandRow="1"/>
              <a:tblGrid>
                <a:gridCol w="2353688">
                  <a:extLst>
                    <a:ext uri="{9D8B030D-6E8A-4147-A177-3AD203B41FA5}">
                      <a16:colId xmlns:a16="http://schemas.microsoft.com/office/drawing/2014/main" val="1278559461"/>
                    </a:ext>
                  </a:extLst>
                </a:gridCol>
                <a:gridCol w="1937231">
                  <a:extLst>
                    <a:ext uri="{9D8B030D-6E8A-4147-A177-3AD203B41FA5}">
                      <a16:colId xmlns:a16="http://schemas.microsoft.com/office/drawing/2014/main" val="2628220210"/>
                    </a:ext>
                  </a:extLst>
                </a:gridCol>
                <a:gridCol w="252683">
                  <a:extLst>
                    <a:ext uri="{9D8B030D-6E8A-4147-A177-3AD203B41FA5}">
                      <a16:colId xmlns:a16="http://schemas.microsoft.com/office/drawing/2014/main" val="3108512416"/>
                    </a:ext>
                  </a:extLst>
                </a:gridCol>
                <a:gridCol w="1853003">
                  <a:extLst>
                    <a:ext uri="{9D8B030D-6E8A-4147-A177-3AD203B41FA5}">
                      <a16:colId xmlns:a16="http://schemas.microsoft.com/office/drawing/2014/main" val="692170557"/>
                    </a:ext>
                  </a:extLst>
                </a:gridCol>
                <a:gridCol w="252683">
                  <a:extLst>
                    <a:ext uri="{9D8B030D-6E8A-4147-A177-3AD203B41FA5}">
                      <a16:colId xmlns:a16="http://schemas.microsoft.com/office/drawing/2014/main" val="3084839867"/>
                    </a:ext>
                  </a:extLst>
                </a:gridCol>
                <a:gridCol w="2189913">
                  <a:extLst>
                    <a:ext uri="{9D8B030D-6E8A-4147-A177-3AD203B41FA5}">
                      <a16:colId xmlns:a16="http://schemas.microsoft.com/office/drawing/2014/main" val="3616892808"/>
                    </a:ext>
                  </a:extLst>
                </a:gridCol>
              </a:tblGrid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Grain yield (kg/ ha)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165120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Upper West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Northern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Upper East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716430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Spacing (SP, cm</a:t>
                      </a:r>
                      <a:r>
                        <a:rPr lang="en-US" sz="20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078309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 x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614.6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1212.0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1095.5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643449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 x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532.4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964.0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778.9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455266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 x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559.9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737.2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734.4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937277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 x 15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360.4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697.7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541.7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335747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44.06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54.82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109.97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980394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0.0143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0.0003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0.0372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821486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Variety (V)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90118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Chinise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438.0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889.5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594.4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611802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Yenyawoso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359.6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747.7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622.0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338256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Samnut 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544.8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922.4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1176.3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654017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Azivivi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551.0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1012.5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685.5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795469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Manipinta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610.8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943.7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852.3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194999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Samnut 22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596.9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900.7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795.2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854888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71.8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300326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0.0005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&lt;.0001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524583"/>
                  </a:ext>
                </a:extLst>
              </a:tr>
              <a:tr h="30093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SPxV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941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585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600" y="6425890"/>
            <a:ext cx="7010400" cy="367061"/>
          </a:xfrm>
        </p:spPr>
        <p:txBody>
          <a:bodyPr/>
          <a:lstStyle/>
          <a:p>
            <a:r>
              <a:rPr lang="en-US" sz="2200" b="1" dirty="0">
                <a:latin typeface="+mn-lt"/>
              </a:rPr>
              <a:t>Figure 1. </a:t>
            </a:r>
            <a:r>
              <a:rPr lang="en-US" sz="2200" dirty="0">
                <a:latin typeface="+mn-lt"/>
              </a:rPr>
              <a:t>Groundnut canopy cover as affected by spacing.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5AA9AF-93AD-4243-A552-8CC4E0E9C54E}"/>
              </a:ext>
            </a:extLst>
          </p:cNvPr>
          <p:cNvGrpSpPr/>
          <p:nvPr/>
        </p:nvGrpSpPr>
        <p:grpSpPr>
          <a:xfrm>
            <a:off x="1237901" y="116159"/>
            <a:ext cx="6458299" cy="6309731"/>
            <a:chOff x="2873529" y="111512"/>
            <a:chExt cx="5601397" cy="6311590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CB74CA82-AB93-4D1F-BE62-2ED58C98189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4956731"/>
                </p:ext>
              </p:extLst>
            </p:nvPr>
          </p:nvGraphicFramePr>
          <p:xfrm>
            <a:off x="2873529" y="111512"/>
            <a:ext cx="5601397" cy="32505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80CCB7EA-04D9-4353-ABF4-986150E9685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4219164"/>
                </p:ext>
              </p:extLst>
            </p:nvPr>
          </p:nvGraphicFramePr>
          <p:xfrm>
            <a:off x="2873529" y="3362093"/>
            <a:ext cx="5601397" cy="30610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8262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598" y="128239"/>
            <a:ext cx="8763001" cy="676507"/>
          </a:xfrm>
        </p:spPr>
        <p:txBody>
          <a:bodyPr/>
          <a:lstStyle/>
          <a:p>
            <a:r>
              <a:rPr lang="en-US" sz="2200" b="1" dirty="0">
                <a:latin typeface="+mn-lt"/>
              </a:rPr>
              <a:t>Table 2.</a:t>
            </a:r>
            <a:r>
              <a:rPr lang="en-US" sz="2200" dirty="0">
                <a:latin typeface="+mn-lt"/>
              </a:rPr>
              <a:t> Effect of groundnut plant density and variety on weed biomass in northern Ghana.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98A7BC8-2841-4B12-9290-EDF3A2DA6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194614"/>
              </p:ext>
            </p:extLst>
          </p:nvPr>
        </p:nvGraphicFramePr>
        <p:xfrm>
          <a:off x="228598" y="838200"/>
          <a:ext cx="8763001" cy="6196584"/>
        </p:xfrm>
        <a:graphic>
          <a:graphicData uri="http://schemas.openxmlformats.org/drawingml/2006/table">
            <a:tbl>
              <a:tblPr firstRow="1" firstCol="1" bandRow="1"/>
              <a:tblGrid>
                <a:gridCol w="2316106">
                  <a:extLst>
                    <a:ext uri="{9D8B030D-6E8A-4147-A177-3AD203B41FA5}">
                      <a16:colId xmlns:a16="http://schemas.microsoft.com/office/drawing/2014/main" val="4222373694"/>
                    </a:ext>
                  </a:extLst>
                </a:gridCol>
                <a:gridCol w="1891089">
                  <a:extLst>
                    <a:ext uri="{9D8B030D-6E8A-4147-A177-3AD203B41FA5}">
                      <a16:colId xmlns:a16="http://schemas.microsoft.com/office/drawing/2014/main" val="4129983484"/>
                    </a:ext>
                  </a:extLst>
                </a:gridCol>
                <a:gridCol w="257876">
                  <a:extLst>
                    <a:ext uri="{9D8B030D-6E8A-4147-A177-3AD203B41FA5}">
                      <a16:colId xmlns:a16="http://schemas.microsoft.com/office/drawing/2014/main" val="928646489"/>
                    </a:ext>
                  </a:extLst>
                </a:gridCol>
                <a:gridCol w="2148965">
                  <a:extLst>
                    <a:ext uri="{9D8B030D-6E8A-4147-A177-3AD203B41FA5}">
                      <a16:colId xmlns:a16="http://schemas.microsoft.com/office/drawing/2014/main" val="3004523984"/>
                    </a:ext>
                  </a:extLst>
                </a:gridCol>
                <a:gridCol w="257876">
                  <a:extLst>
                    <a:ext uri="{9D8B030D-6E8A-4147-A177-3AD203B41FA5}">
                      <a16:colId xmlns:a16="http://schemas.microsoft.com/office/drawing/2014/main" val="2875953656"/>
                    </a:ext>
                  </a:extLst>
                </a:gridCol>
                <a:gridCol w="1891089">
                  <a:extLst>
                    <a:ext uri="{9D8B030D-6E8A-4147-A177-3AD203B41FA5}">
                      <a16:colId xmlns:a16="http://schemas.microsoft.com/office/drawing/2014/main" val="330381717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Weed biomass (kg/ ha)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3426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Upper West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Northern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Upper East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282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Spacing (SP, cm</a:t>
                      </a:r>
                      <a:r>
                        <a:rPr lang="en-US" sz="2000" b="1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67328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 x 15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298.3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5858.3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283.9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78354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 x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414.2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8658.3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362.2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6199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 x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521.7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11258.3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436.1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2885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 x 15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651.3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15158.3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622.8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85428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1099.03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39.18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4926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0.0002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0.0013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0.0043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14873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Variety (V)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92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Chinise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543.8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12281.3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494.2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7591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Yenyawoso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521.3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12912.5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435.8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11565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Samnut 23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498.1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10731.3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435.8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94636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Azivivi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454.4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9325.0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413.3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55507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Manipinta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388.1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9043.8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435.0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8130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Samnut 22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422.5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7106.3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343.3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5938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s.e.m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27.7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1158.7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41.9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35718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0.0074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8351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SPxV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90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34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0"/>
            <a:ext cx="8763000" cy="838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Table 3.</a:t>
            </a:r>
            <a:r>
              <a:rPr lang="en-US" sz="2400" dirty="0">
                <a:latin typeface="+mn-lt"/>
              </a:rPr>
              <a:t> Effect of groundnut plant density and variety on Grain and fodder yields in northern Ghana (Farmer fields).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FC7C865-1BF7-4E62-9138-4B0C9DDAF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317495"/>
              </p:ext>
            </p:extLst>
          </p:nvPr>
        </p:nvGraphicFramePr>
        <p:xfrm>
          <a:off x="228600" y="762000"/>
          <a:ext cx="8763000" cy="5960745"/>
        </p:xfrm>
        <a:graphic>
          <a:graphicData uri="http://schemas.openxmlformats.org/drawingml/2006/table">
            <a:tbl>
              <a:tblPr/>
              <a:tblGrid>
                <a:gridCol w="1455382">
                  <a:extLst>
                    <a:ext uri="{9D8B030D-6E8A-4147-A177-3AD203B41FA5}">
                      <a16:colId xmlns:a16="http://schemas.microsoft.com/office/drawing/2014/main" val="1337734953"/>
                    </a:ext>
                  </a:extLst>
                </a:gridCol>
                <a:gridCol w="1179044">
                  <a:extLst>
                    <a:ext uri="{9D8B030D-6E8A-4147-A177-3AD203B41FA5}">
                      <a16:colId xmlns:a16="http://schemas.microsoft.com/office/drawing/2014/main" val="1279505279"/>
                    </a:ext>
                  </a:extLst>
                </a:gridCol>
                <a:gridCol w="1179044">
                  <a:extLst>
                    <a:ext uri="{9D8B030D-6E8A-4147-A177-3AD203B41FA5}">
                      <a16:colId xmlns:a16="http://schemas.microsoft.com/office/drawing/2014/main" val="1976001518"/>
                    </a:ext>
                  </a:extLst>
                </a:gridCol>
                <a:gridCol w="1068509">
                  <a:extLst>
                    <a:ext uri="{9D8B030D-6E8A-4147-A177-3AD203B41FA5}">
                      <a16:colId xmlns:a16="http://schemas.microsoft.com/office/drawing/2014/main" val="2369625170"/>
                    </a:ext>
                  </a:extLst>
                </a:gridCol>
                <a:gridCol w="343889">
                  <a:extLst>
                    <a:ext uri="{9D8B030D-6E8A-4147-A177-3AD203B41FA5}">
                      <a16:colId xmlns:a16="http://schemas.microsoft.com/office/drawing/2014/main" val="2337720564"/>
                    </a:ext>
                  </a:extLst>
                </a:gridCol>
                <a:gridCol w="1179044">
                  <a:extLst>
                    <a:ext uri="{9D8B030D-6E8A-4147-A177-3AD203B41FA5}">
                      <a16:colId xmlns:a16="http://schemas.microsoft.com/office/drawing/2014/main" val="3102255982"/>
                    </a:ext>
                  </a:extLst>
                </a:gridCol>
                <a:gridCol w="1179044">
                  <a:extLst>
                    <a:ext uri="{9D8B030D-6E8A-4147-A177-3AD203B41FA5}">
                      <a16:colId xmlns:a16="http://schemas.microsoft.com/office/drawing/2014/main" val="4156212489"/>
                    </a:ext>
                  </a:extLst>
                </a:gridCol>
                <a:gridCol w="1179044">
                  <a:extLst>
                    <a:ext uri="{9D8B030D-6E8A-4147-A177-3AD203B41FA5}">
                      <a16:colId xmlns:a16="http://schemas.microsoft.com/office/drawing/2014/main" val="141982141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Upper West region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Northern region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6815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Grain yield (kg/ ha)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1378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0335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Spacing (cm</a:t>
                      </a:r>
                      <a:r>
                        <a:rPr lang="en-US" sz="1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3296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x15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442.9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405.38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708.4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659.2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26612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x15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488.1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3091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x 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406.7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5429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x 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183.52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346.5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308.9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90825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s.e.m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8175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03302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Variety (V)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5110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Chinese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307.55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462.2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1332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Yenyawso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287.7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73526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Samnut 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5409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Azivivi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548.3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26443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Manipinta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625.2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5400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Samnut 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340.53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625.9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616.5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3929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s.e.m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1075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13861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 x 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1304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3368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678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0"/>
            <a:ext cx="8763000" cy="8382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Table 4.</a:t>
            </a:r>
            <a:r>
              <a:rPr lang="en-US" sz="2400" dirty="0">
                <a:latin typeface="+mn-lt"/>
              </a:rPr>
              <a:t> Effect of groundnut plant density and variety on Fodder quality.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CAB77D9-519E-4528-ADC8-7F7E35262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680875"/>
              </p:ext>
            </p:extLst>
          </p:nvPr>
        </p:nvGraphicFramePr>
        <p:xfrm>
          <a:off x="76200" y="914400"/>
          <a:ext cx="8915399" cy="5676900"/>
        </p:xfrm>
        <a:graphic>
          <a:graphicData uri="http://schemas.openxmlformats.org/drawingml/2006/table">
            <a:tbl>
              <a:tblPr/>
              <a:tblGrid>
                <a:gridCol w="2031659">
                  <a:extLst>
                    <a:ext uri="{9D8B030D-6E8A-4147-A177-3AD203B41FA5}">
                      <a16:colId xmlns:a16="http://schemas.microsoft.com/office/drawing/2014/main" val="2404333062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1418492389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3764591926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1665493951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1747741811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1202266297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602725450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NDF degradability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03858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 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79947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Spacing (SP, cm</a:t>
                      </a:r>
                      <a:r>
                        <a:rPr lang="en-CA" sz="1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CA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383441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x 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96.0533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7.5032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24.5583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454.36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98649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x 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95.9583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31.6667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502.46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05010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x 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96.2667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7.4813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23.4417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43251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x 15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95.3792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6.8252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15012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8.6358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6.8239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11030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55714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Variety (V)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59387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Chinise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95.0725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7.5944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32.275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5832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Yenyawoso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96.2725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8.3528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31.2375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21.2625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402.76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51259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Samnut 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6.1579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20.925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402.21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68535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Azivivi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96.1038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7.5071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32.4875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39568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Manipinta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7.1276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33.2375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26.1625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404.48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486.84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5556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Samnut 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95.8675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7.2114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24.9875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415.44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33106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8.6509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657428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51023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 xV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56788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917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619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176054"/>
              </p:ext>
            </p:extLst>
          </p:nvPr>
        </p:nvGraphicFramePr>
        <p:xfrm>
          <a:off x="152400" y="1371600"/>
          <a:ext cx="8839201" cy="5341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164511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36502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533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56856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Outcome no._ 1: GH111A-17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4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  Leaf stripping to maximize food and feed yields from maize-based cropping systems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400" b="1" dirty="0"/>
                        <a:t>Location/sites </a:t>
                      </a:r>
                    </a:p>
                    <a:p>
                      <a:r>
                        <a:rPr lang="en-US" sz="14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Northern (</a:t>
                      </a:r>
                      <a:r>
                        <a:rPr lang="en-US" sz="1400" dirty="0" err="1"/>
                        <a:t>Tingoli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Cheyohi</a:t>
                      </a:r>
                      <a:r>
                        <a:rPr lang="en-US" sz="1400" dirty="0"/>
                        <a:t> no. 2, </a:t>
                      </a:r>
                      <a:r>
                        <a:rPr lang="en-US" sz="1400" dirty="0" err="1"/>
                        <a:t>Doku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Tibali</a:t>
                      </a:r>
                      <a:r>
                        <a:rPr lang="en-US" sz="1400" dirty="0"/>
                        <a:t>), Upper East (</a:t>
                      </a:r>
                      <a:r>
                        <a:rPr lang="en-US" sz="1400" dirty="0" err="1"/>
                        <a:t>Samboligo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Nyangua</a:t>
                      </a:r>
                      <a:r>
                        <a:rPr lang="en-US" sz="1400" dirty="0"/>
                        <a:t>, Gia, </a:t>
                      </a:r>
                      <a:r>
                        <a:rPr lang="en-US" sz="1400" dirty="0" err="1"/>
                        <a:t>Bonia</a:t>
                      </a:r>
                      <a:r>
                        <a:rPr lang="en-US" sz="1400" dirty="0"/>
                        <a:t>), Upper West (</a:t>
                      </a:r>
                      <a:r>
                        <a:rPr lang="en-US" sz="1400" dirty="0" err="1"/>
                        <a:t>Zanko</a:t>
                      </a:r>
                      <a:r>
                        <a:rPr lang="en-US" sz="1400" dirty="0"/>
                        <a:t>, Guo, </a:t>
                      </a:r>
                      <a:r>
                        <a:rPr lang="en-US" sz="1400" dirty="0" err="1"/>
                        <a:t>Goli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Goriyiri</a:t>
                      </a:r>
                      <a:r>
                        <a:rPr lang="en-US" sz="1400" dirty="0"/>
                        <a:t>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June 2017 – 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Agronomic trial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Fodder quality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Gender studies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4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Economic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Social (Household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Human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4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Asamoah Larbi (Crop-livestock systems)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 err="1"/>
                        <a:t>Adda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Wesseh</a:t>
                      </a:r>
                      <a:r>
                        <a:rPr lang="en-US" sz="1400" dirty="0"/>
                        <a:t> (Livestock nutritionist)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 err="1"/>
                        <a:t>Gundula</a:t>
                      </a:r>
                      <a:r>
                        <a:rPr lang="en-US" sz="1400" dirty="0"/>
                        <a:t> Fischer (Gender specialist)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Bekele </a:t>
                      </a:r>
                      <a:r>
                        <a:rPr lang="en-US" sz="1400" dirty="0" err="1"/>
                        <a:t>Kotu</a:t>
                      </a:r>
                      <a:r>
                        <a:rPr lang="en-US" sz="140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4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GH111B-17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4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$76,000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241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647</TotalTime>
  <Words>2297</Words>
  <Application>Microsoft Office PowerPoint</Application>
  <PresentationFormat>On-screen Show (4:3)</PresentationFormat>
  <Paragraphs>1003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Nurudeen, Abdul Rahman (IITA)</cp:lastModifiedBy>
  <cp:revision>56</cp:revision>
  <cp:lastPrinted>2011-10-06T11:45:23Z</cp:lastPrinted>
  <dcterms:created xsi:type="dcterms:W3CDTF">2018-05-19T10:21:56Z</dcterms:created>
  <dcterms:modified xsi:type="dcterms:W3CDTF">2018-06-06T10:46:47Z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